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66" r:id="rId4"/>
    <p:sldId id="269" r:id="rId5"/>
    <p:sldId id="270" r:id="rId6"/>
    <p:sldId id="277" r:id="rId7"/>
    <p:sldId id="271" r:id="rId8"/>
    <p:sldId id="272" r:id="rId9"/>
    <p:sldId id="278" r:id="rId10"/>
    <p:sldId id="276" r:id="rId11"/>
    <p:sldId id="260" r:id="rId12"/>
    <p:sldId id="261" r:id="rId13"/>
    <p:sldId id="262" r:id="rId14"/>
    <p:sldId id="257" r:id="rId15"/>
    <p:sldId id="256" r:id="rId16"/>
    <p:sldId id="258" r:id="rId17"/>
    <p:sldId id="275" r:id="rId18"/>
    <p:sldId id="274" r:id="rId19"/>
    <p:sldId id="259" r:id="rId2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37" d="100"/>
          <a:sy n="137" d="100"/>
        </p:scale>
        <p:origin x="8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D6E9-4787-42BB-A87C-81CF18839F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1285B1-0799-4577-8CD5-973A82E7B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67BADF-97B8-42F3-8751-E3AD4C23B59C}"/>
              </a:ext>
            </a:extLst>
          </p:cNvPr>
          <p:cNvSpPr>
            <a:spLocks noGrp="1"/>
          </p:cNvSpPr>
          <p:nvPr>
            <p:ph type="dt" sz="half" idx="10"/>
          </p:nvPr>
        </p:nvSpPr>
        <p:spPr/>
        <p:txBody>
          <a:bodyPr/>
          <a:lstStyle/>
          <a:p>
            <a:fld id="{BB207564-1FAC-4749-A690-C745FF122BDA}" type="datetimeFigureOut">
              <a:rPr lang="en-US" smtClean="0"/>
              <a:t>11/3/2021</a:t>
            </a:fld>
            <a:endParaRPr lang="en-US"/>
          </a:p>
        </p:txBody>
      </p:sp>
      <p:sp>
        <p:nvSpPr>
          <p:cNvPr id="5" name="Footer Placeholder 4">
            <a:extLst>
              <a:ext uri="{FF2B5EF4-FFF2-40B4-BE49-F238E27FC236}">
                <a16:creationId xmlns:a16="http://schemas.microsoft.com/office/drawing/2014/main" id="{FB990377-4866-4D62-ADF2-1630D8A8F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85255-A12B-448C-8EB3-E7D5CEF09A4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7099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48DC-71C9-4B0F-BAA6-549F58D99E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CE908A-F7C3-4F6A-B3FE-591A6BC8B3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13353-32CB-4E1A-9416-FDCF1D05C6F2}"/>
              </a:ext>
            </a:extLst>
          </p:cNvPr>
          <p:cNvSpPr>
            <a:spLocks noGrp="1"/>
          </p:cNvSpPr>
          <p:nvPr>
            <p:ph type="dt" sz="half" idx="10"/>
          </p:nvPr>
        </p:nvSpPr>
        <p:spPr/>
        <p:txBody>
          <a:bodyPr/>
          <a:lstStyle/>
          <a:p>
            <a:fld id="{BB207564-1FAC-4749-A690-C745FF122BDA}" type="datetimeFigureOut">
              <a:rPr lang="en-US" smtClean="0"/>
              <a:t>11/3/2021</a:t>
            </a:fld>
            <a:endParaRPr lang="en-US"/>
          </a:p>
        </p:txBody>
      </p:sp>
      <p:sp>
        <p:nvSpPr>
          <p:cNvPr id="5" name="Footer Placeholder 4">
            <a:extLst>
              <a:ext uri="{FF2B5EF4-FFF2-40B4-BE49-F238E27FC236}">
                <a16:creationId xmlns:a16="http://schemas.microsoft.com/office/drawing/2014/main" id="{C129E88A-59B5-4AB0-A333-7C048C87C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B5D6B-C8C9-4288-9F43-CE46F67C53F2}"/>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6956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16409-E5B5-473F-9774-E15EDCD237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1BB728-6E06-4357-8186-CBCBDC4149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46473-8CAF-4B1D-A549-96F7CD7AC859}"/>
              </a:ext>
            </a:extLst>
          </p:cNvPr>
          <p:cNvSpPr>
            <a:spLocks noGrp="1"/>
          </p:cNvSpPr>
          <p:nvPr>
            <p:ph type="dt" sz="half" idx="10"/>
          </p:nvPr>
        </p:nvSpPr>
        <p:spPr/>
        <p:txBody>
          <a:bodyPr/>
          <a:lstStyle/>
          <a:p>
            <a:fld id="{BB207564-1FAC-4749-A690-C745FF122BDA}" type="datetimeFigureOut">
              <a:rPr lang="en-US" smtClean="0"/>
              <a:t>11/3/2021</a:t>
            </a:fld>
            <a:endParaRPr lang="en-US"/>
          </a:p>
        </p:txBody>
      </p:sp>
      <p:sp>
        <p:nvSpPr>
          <p:cNvPr id="5" name="Footer Placeholder 4">
            <a:extLst>
              <a:ext uri="{FF2B5EF4-FFF2-40B4-BE49-F238E27FC236}">
                <a16:creationId xmlns:a16="http://schemas.microsoft.com/office/drawing/2014/main" id="{D08EEF3B-5E74-45CF-9B93-BB9B6BDAD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C7576-679F-44AB-BFEE-3369D0258E8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49651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148E-6C50-4918-B8F8-D848FEA99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4C0D8-7125-49BF-B543-1EE6B7EAAF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07BA5-2A07-4364-8C3E-0D5D6B0BB416}"/>
              </a:ext>
            </a:extLst>
          </p:cNvPr>
          <p:cNvSpPr>
            <a:spLocks noGrp="1"/>
          </p:cNvSpPr>
          <p:nvPr>
            <p:ph type="dt" sz="half" idx="10"/>
          </p:nvPr>
        </p:nvSpPr>
        <p:spPr/>
        <p:txBody>
          <a:bodyPr/>
          <a:lstStyle/>
          <a:p>
            <a:fld id="{BB207564-1FAC-4749-A690-C745FF122BDA}" type="datetimeFigureOut">
              <a:rPr lang="en-US" smtClean="0"/>
              <a:t>11/3/2021</a:t>
            </a:fld>
            <a:endParaRPr lang="en-US"/>
          </a:p>
        </p:txBody>
      </p:sp>
      <p:sp>
        <p:nvSpPr>
          <p:cNvPr id="5" name="Footer Placeholder 4">
            <a:extLst>
              <a:ext uri="{FF2B5EF4-FFF2-40B4-BE49-F238E27FC236}">
                <a16:creationId xmlns:a16="http://schemas.microsoft.com/office/drawing/2014/main" id="{C4130B9B-ECEB-4E90-8917-23C8D541D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8BFEE-92CA-4133-8C57-82845C427E44}"/>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800239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AE90-6D3B-4584-A61F-4D6002C875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8B064-A85F-4A33-909B-63A3E81E87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01059-D638-46CD-9B57-59AB31A1F06D}"/>
              </a:ext>
            </a:extLst>
          </p:cNvPr>
          <p:cNvSpPr>
            <a:spLocks noGrp="1"/>
          </p:cNvSpPr>
          <p:nvPr>
            <p:ph type="dt" sz="half" idx="10"/>
          </p:nvPr>
        </p:nvSpPr>
        <p:spPr/>
        <p:txBody>
          <a:bodyPr/>
          <a:lstStyle/>
          <a:p>
            <a:fld id="{BB207564-1FAC-4749-A690-C745FF122BDA}" type="datetimeFigureOut">
              <a:rPr lang="en-US" smtClean="0"/>
              <a:t>11/3/2021</a:t>
            </a:fld>
            <a:endParaRPr lang="en-US"/>
          </a:p>
        </p:txBody>
      </p:sp>
      <p:sp>
        <p:nvSpPr>
          <p:cNvPr id="5" name="Footer Placeholder 4">
            <a:extLst>
              <a:ext uri="{FF2B5EF4-FFF2-40B4-BE49-F238E27FC236}">
                <a16:creationId xmlns:a16="http://schemas.microsoft.com/office/drawing/2014/main" id="{3202787D-FD63-41F5-B23C-2E5D60B96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A847B-81AA-481F-9E05-96DDCF36CBEB}"/>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324200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48CE-13A5-4712-A9A7-4740540B8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BF839-30FD-43B3-BF51-D3804137DC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2F1906-72E2-4363-84C3-C24E301DF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E95C3B-6F37-4CDD-8174-B416874846ED}"/>
              </a:ext>
            </a:extLst>
          </p:cNvPr>
          <p:cNvSpPr>
            <a:spLocks noGrp="1"/>
          </p:cNvSpPr>
          <p:nvPr>
            <p:ph type="dt" sz="half" idx="10"/>
          </p:nvPr>
        </p:nvSpPr>
        <p:spPr/>
        <p:txBody>
          <a:bodyPr/>
          <a:lstStyle/>
          <a:p>
            <a:fld id="{BB207564-1FAC-4749-A690-C745FF122BDA}" type="datetimeFigureOut">
              <a:rPr lang="en-US" smtClean="0"/>
              <a:t>11/3/2021</a:t>
            </a:fld>
            <a:endParaRPr lang="en-US"/>
          </a:p>
        </p:txBody>
      </p:sp>
      <p:sp>
        <p:nvSpPr>
          <p:cNvPr id="6" name="Footer Placeholder 5">
            <a:extLst>
              <a:ext uri="{FF2B5EF4-FFF2-40B4-BE49-F238E27FC236}">
                <a16:creationId xmlns:a16="http://schemas.microsoft.com/office/drawing/2014/main" id="{328149D9-E9E5-4242-912D-66CC97BB6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73330-5BE1-4213-A4A6-F260665F322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3265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7591-6B3B-43AB-AA5E-5D4C645CE0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B229E3-6C34-4390-934B-4BE65E9E6E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2AA4E-AF53-4EEF-B67A-7B8EA84EEA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07CB5-3315-4263-A2C0-5526B5F9DA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6F6F1D-540D-4D2A-A0C3-37255568A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76574-050B-4C2B-9A8E-AFEE29770BCE}"/>
              </a:ext>
            </a:extLst>
          </p:cNvPr>
          <p:cNvSpPr>
            <a:spLocks noGrp="1"/>
          </p:cNvSpPr>
          <p:nvPr>
            <p:ph type="dt" sz="half" idx="10"/>
          </p:nvPr>
        </p:nvSpPr>
        <p:spPr/>
        <p:txBody>
          <a:bodyPr/>
          <a:lstStyle/>
          <a:p>
            <a:fld id="{BB207564-1FAC-4749-A690-C745FF122BDA}" type="datetimeFigureOut">
              <a:rPr lang="en-US" smtClean="0"/>
              <a:t>11/3/2021</a:t>
            </a:fld>
            <a:endParaRPr lang="en-US"/>
          </a:p>
        </p:txBody>
      </p:sp>
      <p:sp>
        <p:nvSpPr>
          <p:cNvPr id="8" name="Footer Placeholder 7">
            <a:extLst>
              <a:ext uri="{FF2B5EF4-FFF2-40B4-BE49-F238E27FC236}">
                <a16:creationId xmlns:a16="http://schemas.microsoft.com/office/drawing/2014/main" id="{78F575EF-85CA-43BB-A336-265AE10510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F4A439-EF58-4B07-AE75-872109D8CFC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9748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F957-CD8C-4E54-B3EE-B14629CA05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B65236-8256-4955-AA72-40A5DE763190}"/>
              </a:ext>
            </a:extLst>
          </p:cNvPr>
          <p:cNvSpPr>
            <a:spLocks noGrp="1"/>
          </p:cNvSpPr>
          <p:nvPr>
            <p:ph type="dt" sz="half" idx="10"/>
          </p:nvPr>
        </p:nvSpPr>
        <p:spPr/>
        <p:txBody>
          <a:bodyPr/>
          <a:lstStyle/>
          <a:p>
            <a:fld id="{BB207564-1FAC-4749-A690-C745FF122BDA}" type="datetimeFigureOut">
              <a:rPr lang="en-US" smtClean="0"/>
              <a:t>11/3/2021</a:t>
            </a:fld>
            <a:endParaRPr lang="en-US"/>
          </a:p>
        </p:txBody>
      </p:sp>
      <p:sp>
        <p:nvSpPr>
          <p:cNvPr id="4" name="Footer Placeholder 3">
            <a:extLst>
              <a:ext uri="{FF2B5EF4-FFF2-40B4-BE49-F238E27FC236}">
                <a16:creationId xmlns:a16="http://schemas.microsoft.com/office/drawing/2014/main" id="{BAFA0AC2-C9D8-4B67-9297-1F825F6C91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241E84-E49D-409F-B7D0-588F57C8D96D}"/>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425893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99C2E-AF3C-4E06-9F7D-3E971592AD9E}"/>
              </a:ext>
            </a:extLst>
          </p:cNvPr>
          <p:cNvSpPr>
            <a:spLocks noGrp="1"/>
          </p:cNvSpPr>
          <p:nvPr>
            <p:ph type="dt" sz="half" idx="10"/>
          </p:nvPr>
        </p:nvSpPr>
        <p:spPr/>
        <p:txBody>
          <a:bodyPr/>
          <a:lstStyle/>
          <a:p>
            <a:fld id="{BB207564-1FAC-4749-A690-C745FF122BDA}" type="datetimeFigureOut">
              <a:rPr lang="en-US" smtClean="0"/>
              <a:t>11/3/2021</a:t>
            </a:fld>
            <a:endParaRPr lang="en-US"/>
          </a:p>
        </p:txBody>
      </p:sp>
      <p:sp>
        <p:nvSpPr>
          <p:cNvPr id="3" name="Footer Placeholder 2">
            <a:extLst>
              <a:ext uri="{FF2B5EF4-FFF2-40B4-BE49-F238E27FC236}">
                <a16:creationId xmlns:a16="http://schemas.microsoft.com/office/drawing/2014/main" id="{67DA1E75-D8E9-4A7C-8B4F-DC62C7E0BF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FE4EC-E441-49CC-A6D8-B6F2CBFBB34E}"/>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77231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6C91-A3A1-4D80-B493-AC365F1DA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81323-8EE5-40F6-82AE-82D7DEEED3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4F411-3E3C-40FD-89F6-AB9372499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3B566-71FC-4D3B-AC40-4225289B3E75}"/>
              </a:ext>
            </a:extLst>
          </p:cNvPr>
          <p:cNvSpPr>
            <a:spLocks noGrp="1"/>
          </p:cNvSpPr>
          <p:nvPr>
            <p:ph type="dt" sz="half" idx="10"/>
          </p:nvPr>
        </p:nvSpPr>
        <p:spPr/>
        <p:txBody>
          <a:bodyPr/>
          <a:lstStyle/>
          <a:p>
            <a:fld id="{BB207564-1FAC-4749-A690-C745FF122BDA}" type="datetimeFigureOut">
              <a:rPr lang="en-US" smtClean="0"/>
              <a:t>11/3/2021</a:t>
            </a:fld>
            <a:endParaRPr lang="en-US"/>
          </a:p>
        </p:txBody>
      </p:sp>
      <p:sp>
        <p:nvSpPr>
          <p:cNvPr id="6" name="Footer Placeholder 5">
            <a:extLst>
              <a:ext uri="{FF2B5EF4-FFF2-40B4-BE49-F238E27FC236}">
                <a16:creationId xmlns:a16="http://schemas.microsoft.com/office/drawing/2014/main" id="{C2C2C3CB-B787-4FED-9643-572542181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E05183-CC07-401A-AF9B-4D4971FFD81F}"/>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560073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7489-BCBE-42DA-9772-181CE92C6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8B918-0D23-4BA8-9271-0543BBC3D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DE6C26-11A1-4CDA-AEA3-6E09CCB60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2A21DC-123A-4780-BE90-EBF5D6CF36E0}"/>
              </a:ext>
            </a:extLst>
          </p:cNvPr>
          <p:cNvSpPr>
            <a:spLocks noGrp="1"/>
          </p:cNvSpPr>
          <p:nvPr>
            <p:ph type="dt" sz="half" idx="10"/>
          </p:nvPr>
        </p:nvSpPr>
        <p:spPr/>
        <p:txBody>
          <a:bodyPr/>
          <a:lstStyle/>
          <a:p>
            <a:fld id="{BB207564-1FAC-4749-A690-C745FF122BDA}" type="datetimeFigureOut">
              <a:rPr lang="en-US" smtClean="0"/>
              <a:t>11/3/2021</a:t>
            </a:fld>
            <a:endParaRPr lang="en-US"/>
          </a:p>
        </p:txBody>
      </p:sp>
      <p:sp>
        <p:nvSpPr>
          <p:cNvPr id="6" name="Footer Placeholder 5">
            <a:extLst>
              <a:ext uri="{FF2B5EF4-FFF2-40B4-BE49-F238E27FC236}">
                <a16:creationId xmlns:a16="http://schemas.microsoft.com/office/drawing/2014/main" id="{3E222E2B-22C5-470B-9D1B-6465AD2AB9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DC269-2970-454A-A132-D07127F9D96C}"/>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438577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CD9ABC-01A8-4A67-9F66-33B2155A4F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A1EB4D-78BC-4CC9-988E-6A6F019D6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3C540-EEB1-41F9-92F6-8D81EAA91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07564-1FAC-4749-A690-C745FF122BDA}" type="datetimeFigureOut">
              <a:rPr lang="en-US" smtClean="0"/>
              <a:t>11/3/2021</a:t>
            </a:fld>
            <a:endParaRPr lang="en-US"/>
          </a:p>
        </p:txBody>
      </p:sp>
      <p:sp>
        <p:nvSpPr>
          <p:cNvPr id="5" name="Footer Placeholder 4">
            <a:extLst>
              <a:ext uri="{FF2B5EF4-FFF2-40B4-BE49-F238E27FC236}">
                <a16:creationId xmlns:a16="http://schemas.microsoft.com/office/drawing/2014/main" id="{1A22360A-A83F-44FC-8C5B-25C059C4C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5C27C-D6EE-44F0-80F4-80A0D82CE9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23440-A299-4E37-87B0-F4F85CBD48F4}" type="slidenum">
              <a:rPr lang="en-US" smtClean="0"/>
              <a:t>‹#›</a:t>
            </a:fld>
            <a:endParaRPr lang="en-US"/>
          </a:p>
        </p:txBody>
      </p:sp>
    </p:spTree>
    <p:extLst>
      <p:ext uri="{BB962C8B-B14F-4D97-AF65-F5344CB8AC3E}">
        <p14:creationId xmlns:p14="http://schemas.microsoft.com/office/powerpoint/2010/main" val="112515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7C845-BB53-4D2D-8B9A-551E42429BD9}"/>
              </a:ext>
            </a:extLst>
          </p:cNvPr>
          <p:cNvSpPr>
            <a:spLocks noGrp="1"/>
          </p:cNvSpPr>
          <p:nvPr>
            <p:ph type="title"/>
          </p:nvPr>
        </p:nvSpPr>
        <p:spPr/>
        <p:txBody>
          <a:bodyPr>
            <a:normAutofit/>
          </a:bodyPr>
          <a:lstStyle/>
          <a:p>
            <a:pPr algn="ctr"/>
            <a:r>
              <a:rPr lang="en-US" sz="4800" b="1" dirty="0"/>
              <a:t>EPIC FMS</a:t>
            </a:r>
          </a:p>
        </p:txBody>
      </p:sp>
      <p:sp>
        <p:nvSpPr>
          <p:cNvPr id="3" name="Content Placeholder 2">
            <a:extLst>
              <a:ext uri="{FF2B5EF4-FFF2-40B4-BE49-F238E27FC236}">
                <a16:creationId xmlns:a16="http://schemas.microsoft.com/office/drawing/2014/main" id="{F2D8CB47-DCD2-4A28-9255-78560081EE97}"/>
              </a:ext>
            </a:extLst>
          </p:cNvPr>
          <p:cNvSpPr>
            <a:spLocks noGrp="1"/>
          </p:cNvSpPr>
          <p:nvPr>
            <p:ph idx="1"/>
          </p:nvPr>
        </p:nvSpPr>
        <p:spPr>
          <a:xfrm>
            <a:off x="1330158" y="1562351"/>
            <a:ext cx="9444789" cy="4351338"/>
          </a:xfrm>
        </p:spPr>
        <p:txBody>
          <a:bodyPr/>
          <a:lstStyle/>
          <a:p>
            <a:pPr marL="0" indent="0" algn="ctr">
              <a:buNone/>
            </a:pPr>
            <a:r>
              <a:rPr lang="en-US" dirty="0"/>
              <a:t>A Field Management System (FMS) for the Fall Game</a:t>
            </a:r>
          </a:p>
          <a:p>
            <a:pPr marL="0" indent="0">
              <a:buNone/>
            </a:pPr>
            <a:endParaRPr lang="en-US" dirty="0"/>
          </a:p>
          <a:p>
            <a:pPr marL="0" indent="0" algn="ctr">
              <a:buNone/>
            </a:pPr>
            <a:r>
              <a:rPr lang="en-US" dirty="0"/>
              <a:t>Epic </a:t>
            </a:r>
            <a:r>
              <a:rPr lang="en-US" dirty="0" err="1"/>
              <a:t>Robotz</a:t>
            </a:r>
            <a:r>
              <a:rPr lang="en-US" dirty="0"/>
              <a:t> </a:t>
            </a:r>
          </a:p>
          <a:p>
            <a:pPr marL="0" indent="0" algn="ctr">
              <a:buNone/>
            </a:pPr>
            <a:r>
              <a:rPr lang="en-US" dirty="0"/>
              <a:t>Fall 2021</a:t>
            </a:r>
          </a:p>
          <a:p>
            <a:pPr marL="0" indent="0">
              <a:buNone/>
            </a:pPr>
            <a:endParaRPr lang="en-US" dirty="0"/>
          </a:p>
          <a:p>
            <a:pPr marL="0" indent="0">
              <a:buNone/>
            </a:pPr>
            <a:endParaRPr lang="en-US" dirty="0"/>
          </a:p>
          <a:p>
            <a:pPr marL="0" indent="0">
              <a:buNone/>
            </a:pPr>
            <a:r>
              <a:rPr lang="en-US" dirty="0"/>
              <a:t>This stack contains useful info about various parts of </a:t>
            </a:r>
            <a:r>
              <a:rPr lang="en-US" dirty="0" err="1"/>
              <a:t>EpicFMS</a:t>
            </a:r>
            <a:r>
              <a:rPr lang="en-US" dirty="0"/>
              <a:t>.</a:t>
            </a:r>
          </a:p>
        </p:txBody>
      </p:sp>
    </p:spTree>
    <p:extLst>
      <p:ext uri="{BB962C8B-B14F-4D97-AF65-F5344CB8AC3E}">
        <p14:creationId xmlns:p14="http://schemas.microsoft.com/office/powerpoint/2010/main" val="10030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5C7679-5A0E-4465-A0BC-22C3DF5DE20F}"/>
              </a:ext>
            </a:extLst>
          </p:cNvPr>
          <p:cNvSpPr/>
          <p:nvPr/>
        </p:nvSpPr>
        <p:spPr>
          <a:xfrm>
            <a:off x="951832" y="1069474"/>
            <a:ext cx="10844463" cy="5031873"/>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971B63-FC01-49D1-B317-BCD34A15EF70}"/>
              </a:ext>
            </a:extLst>
          </p:cNvPr>
          <p:cNvSpPr/>
          <p:nvPr/>
        </p:nvSpPr>
        <p:spPr>
          <a:xfrm>
            <a:off x="10684040"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5A2CF16-6A61-46F2-9F8D-B3C1776C2727}"/>
              </a:ext>
            </a:extLst>
          </p:cNvPr>
          <p:cNvSpPr/>
          <p:nvPr/>
        </p:nvSpPr>
        <p:spPr>
          <a:xfrm>
            <a:off x="10879221"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9E19C-BD3D-47B1-87AE-DC6EA3462423}"/>
              </a:ext>
            </a:extLst>
          </p:cNvPr>
          <p:cNvSpPr/>
          <p:nvPr/>
        </p:nvSpPr>
        <p:spPr>
          <a:xfrm>
            <a:off x="10879220" y="2048041"/>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E597A8-F58B-41B6-A78F-421166926CD4}"/>
              </a:ext>
            </a:extLst>
          </p:cNvPr>
          <p:cNvSpPr/>
          <p:nvPr/>
        </p:nvSpPr>
        <p:spPr>
          <a:xfrm>
            <a:off x="10879220" y="2443745"/>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09E35A-2E96-4ACC-A3AB-5D63A7CB0109}"/>
              </a:ext>
            </a:extLst>
          </p:cNvPr>
          <p:cNvSpPr/>
          <p:nvPr/>
        </p:nvSpPr>
        <p:spPr>
          <a:xfrm>
            <a:off x="10879220" y="2839449"/>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0961D38-6F34-4457-9C56-D36F4CE4660B}"/>
              </a:ext>
            </a:extLst>
          </p:cNvPr>
          <p:cNvSpPr/>
          <p:nvPr/>
        </p:nvSpPr>
        <p:spPr>
          <a:xfrm>
            <a:off x="10879219" y="3272588"/>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FEBC303-A53F-44A9-BE9B-3A6B8D3D902F}"/>
              </a:ext>
            </a:extLst>
          </p:cNvPr>
          <p:cNvSpPr/>
          <p:nvPr/>
        </p:nvSpPr>
        <p:spPr>
          <a:xfrm>
            <a:off x="10879219" y="368166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9AA498-F15B-44C7-9624-95E87E822D98}"/>
              </a:ext>
            </a:extLst>
          </p:cNvPr>
          <p:cNvSpPr/>
          <p:nvPr/>
        </p:nvSpPr>
        <p:spPr>
          <a:xfrm>
            <a:off x="9543071"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F97DAA-5955-4C0D-9312-1CAA9905FDE3}"/>
              </a:ext>
            </a:extLst>
          </p:cNvPr>
          <p:cNvSpPr/>
          <p:nvPr/>
        </p:nvSpPr>
        <p:spPr>
          <a:xfrm>
            <a:off x="9738252"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30E795-D049-4512-884C-E322B617FD5B}"/>
              </a:ext>
            </a:extLst>
          </p:cNvPr>
          <p:cNvSpPr/>
          <p:nvPr/>
        </p:nvSpPr>
        <p:spPr>
          <a:xfrm>
            <a:off x="9738251" y="2048041"/>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467515-517E-419F-8587-7D0A5E21296B}"/>
              </a:ext>
            </a:extLst>
          </p:cNvPr>
          <p:cNvSpPr/>
          <p:nvPr/>
        </p:nvSpPr>
        <p:spPr>
          <a:xfrm>
            <a:off x="9738251" y="2443745"/>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90B4BD4-DB75-46E1-B506-B73A3AD212B5}"/>
              </a:ext>
            </a:extLst>
          </p:cNvPr>
          <p:cNvSpPr/>
          <p:nvPr/>
        </p:nvSpPr>
        <p:spPr>
          <a:xfrm>
            <a:off x="9738251" y="2839449"/>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1D5ACCF-7B00-4020-982A-FC8EFB3652C6}"/>
              </a:ext>
            </a:extLst>
          </p:cNvPr>
          <p:cNvSpPr/>
          <p:nvPr/>
        </p:nvSpPr>
        <p:spPr>
          <a:xfrm>
            <a:off x="9738250" y="3272588"/>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9774A80-388A-41E7-A71D-118240B1792F}"/>
              </a:ext>
            </a:extLst>
          </p:cNvPr>
          <p:cNvSpPr/>
          <p:nvPr/>
        </p:nvSpPr>
        <p:spPr>
          <a:xfrm>
            <a:off x="9738250" y="368166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666B5A-D4FA-477C-9825-00FEEB2D5851}"/>
              </a:ext>
            </a:extLst>
          </p:cNvPr>
          <p:cNvSpPr/>
          <p:nvPr/>
        </p:nvSpPr>
        <p:spPr>
          <a:xfrm>
            <a:off x="8288419"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A5FF84B-ACA8-4BEE-9241-5C19369E06C4}"/>
              </a:ext>
            </a:extLst>
          </p:cNvPr>
          <p:cNvSpPr/>
          <p:nvPr/>
        </p:nvSpPr>
        <p:spPr>
          <a:xfrm>
            <a:off x="8483600"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78BA25D-99B8-4632-B311-66D634667244}"/>
              </a:ext>
            </a:extLst>
          </p:cNvPr>
          <p:cNvSpPr/>
          <p:nvPr/>
        </p:nvSpPr>
        <p:spPr>
          <a:xfrm>
            <a:off x="8483599" y="2048041"/>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19F08F-D14E-450D-A9A5-2C676BD61B33}"/>
              </a:ext>
            </a:extLst>
          </p:cNvPr>
          <p:cNvSpPr/>
          <p:nvPr/>
        </p:nvSpPr>
        <p:spPr>
          <a:xfrm>
            <a:off x="8483599" y="2443745"/>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05786D3-F2C5-4B4C-B5D9-A3E045EB8744}"/>
              </a:ext>
            </a:extLst>
          </p:cNvPr>
          <p:cNvSpPr/>
          <p:nvPr/>
        </p:nvSpPr>
        <p:spPr>
          <a:xfrm>
            <a:off x="8483599" y="2839449"/>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C3103EE-0140-44BA-BD7D-9DCD08628C70}"/>
              </a:ext>
            </a:extLst>
          </p:cNvPr>
          <p:cNvSpPr/>
          <p:nvPr/>
        </p:nvSpPr>
        <p:spPr>
          <a:xfrm>
            <a:off x="8483598" y="3272588"/>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F1F6E51-64E1-49E6-B74B-5FB5F07F19A6}"/>
              </a:ext>
            </a:extLst>
          </p:cNvPr>
          <p:cNvSpPr/>
          <p:nvPr/>
        </p:nvSpPr>
        <p:spPr>
          <a:xfrm>
            <a:off x="8483598" y="3681662"/>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7115014-992E-4EF9-9BD1-DEE2D476893B}"/>
              </a:ext>
            </a:extLst>
          </p:cNvPr>
          <p:cNvSpPr/>
          <p:nvPr/>
        </p:nvSpPr>
        <p:spPr>
          <a:xfrm>
            <a:off x="7106650" y="1401012"/>
            <a:ext cx="534736" cy="1438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4223E4C-F1D8-4624-808A-A849A424A5A7}"/>
              </a:ext>
            </a:extLst>
          </p:cNvPr>
          <p:cNvSpPr/>
          <p:nvPr/>
        </p:nvSpPr>
        <p:spPr>
          <a:xfrm>
            <a:off x="7301831"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D8742F-2523-4EF2-9CC8-DCDDA2ED1D01}"/>
              </a:ext>
            </a:extLst>
          </p:cNvPr>
          <p:cNvSpPr/>
          <p:nvPr/>
        </p:nvSpPr>
        <p:spPr>
          <a:xfrm>
            <a:off x="7301830" y="2048041"/>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21A28E-9393-419C-BFCE-D35C614ACE05}"/>
              </a:ext>
            </a:extLst>
          </p:cNvPr>
          <p:cNvSpPr/>
          <p:nvPr/>
        </p:nvSpPr>
        <p:spPr>
          <a:xfrm>
            <a:off x="7301830" y="2443745"/>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DECE3A1-007E-4061-8B22-3F54B9348720}"/>
              </a:ext>
            </a:extLst>
          </p:cNvPr>
          <p:cNvSpPr/>
          <p:nvPr/>
        </p:nvSpPr>
        <p:spPr>
          <a:xfrm>
            <a:off x="10705432" y="4256504"/>
            <a:ext cx="534736" cy="17165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35353C8-5D13-4F22-AB80-5C5A9FA70F3A}"/>
              </a:ext>
            </a:extLst>
          </p:cNvPr>
          <p:cNvSpPr/>
          <p:nvPr/>
        </p:nvSpPr>
        <p:spPr>
          <a:xfrm>
            <a:off x="10879221" y="4531894"/>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5918E46-A934-4C3A-9D18-3382EC4D9C80}"/>
              </a:ext>
            </a:extLst>
          </p:cNvPr>
          <p:cNvSpPr/>
          <p:nvPr/>
        </p:nvSpPr>
        <p:spPr>
          <a:xfrm>
            <a:off x="10879220" y="4906209"/>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A397514-184E-4B30-A0E7-7A6E730B68D6}"/>
              </a:ext>
            </a:extLst>
          </p:cNvPr>
          <p:cNvSpPr/>
          <p:nvPr/>
        </p:nvSpPr>
        <p:spPr>
          <a:xfrm>
            <a:off x="10879220" y="5301913"/>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FC11414-B350-4B6F-AFCF-BD1796D7AC87}"/>
              </a:ext>
            </a:extLst>
          </p:cNvPr>
          <p:cNvSpPr/>
          <p:nvPr/>
        </p:nvSpPr>
        <p:spPr>
          <a:xfrm>
            <a:off x="10879220" y="5697617"/>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45C00F-03DA-40ED-AF48-5DCF832010BB}"/>
              </a:ext>
            </a:extLst>
          </p:cNvPr>
          <p:cNvSpPr/>
          <p:nvPr/>
        </p:nvSpPr>
        <p:spPr>
          <a:xfrm>
            <a:off x="9543071" y="4280568"/>
            <a:ext cx="534736" cy="141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66D23B0-34DE-4779-B458-1E6090F0D953}"/>
              </a:ext>
            </a:extLst>
          </p:cNvPr>
          <p:cNvSpPr/>
          <p:nvPr/>
        </p:nvSpPr>
        <p:spPr>
          <a:xfrm>
            <a:off x="9738252" y="455328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B30915-BB3B-4CD6-874C-49054344F6C9}"/>
              </a:ext>
            </a:extLst>
          </p:cNvPr>
          <p:cNvSpPr/>
          <p:nvPr/>
        </p:nvSpPr>
        <p:spPr>
          <a:xfrm>
            <a:off x="9738251" y="4927597"/>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C2296F3-50F4-47F5-93CD-D6AD1B7F6D2A}"/>
              </a:ext>
            </a:extLst>
          </p:cNvPr>
          <p:cNvSpPr/>
          <p:nvPr/>
        </p:nvSpPr>
        <p:spPr>
          <a:xfrm>
            <a:off x="9738251" y="5323301"/>
            <a:ext cx="144379" cy="15507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B2EBCF-AEAA-4615-9E83-A62E4DEFC550}"/>
              </a:ext>
            </a:extLst>
          </p:cNvPr>
          <p:cNvSpPr/>
          <p:nvPr/>
        </p:nvSpPr>
        <p:spPr>
          <a:xfrm>
            <a:off x="8288419" y="4280567"/>
            <a:ext cx="534736" cy="13555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FFE0E31-291B-4944-BD49-FD3D884C413E}"/>
              </a:ext>
            </a:extLst>
          </p:cNvPr>
          <p:cNvSpPr/>
          <p:nvPr/>
        </p:nvSpPr>
        <p:spPr>
          <a:xfrm>
            <a:off x="8483600" y="455328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92B9FC3-8087-4228-8D3D-64F5C0FB5F5D}"/>
              </a:ext>
            </a:extLst>
          </p:cNvPr>
          <p:cNvSpPr/>
          <p:nvPr/>
        </p:nvSpPr>
        <p:spPr>
          <a:xfrm>
            <a:off x="8483599" y="4927597"/>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1206B11-05E1-4EEB-A341-AB21E9F71F65}"/>
              </a:ext>
            </a:extLst>
          </p:cNvPr>
          <p:cNvSpPr/>
          <p:nvPr/>
        </p:nvSpPr>
        <p:spPr>
          <a:xfrm>
            <a:off x="8483599" y="5323301"/>
            <a:ext cx="144379" cy="15507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C1F391F-3F58-4638-801F-DC28478732BE}"/>
              </a:ext>
            </a:extLst>
          </p:cNvPr>
          <p:cNvSpPr txBox="1"/>
          <p:nvPr/>
        </p:nvSpPr>
        <p:spPr>
          <a:xfrm rot="16200000">
            <a:off x="6388380" y="1843712"/>
            <a:ext cx="1099660" cy="369332"/>
          </a:xfrm>
          <a:prstGeom prst="rect">
            <a:avLst/>
          </a:prstGeom>
          <a:noFill/>
        </p:spPr>
        <p:txBody>
          <a:bodyPr wrap="none" rtlCol="0">
            <a:spAutoFit/>
          </a:bodyPr>
          <a:lstStyle/>
          <a:p>
            <a:r>
              <a:rPr lang="en-US" dirty="0"/>
              <a:t>Battery In</a:t>
            </a:r>
          </a:p>
        </p:txBody>
      </p:sp>
      <p:sp>
        <p:nvSpPr>
          <p:cNvPr id="55" name="TextBox 54">
            <a:extLst>
              <a:ext uri="{FF2B5EF4-FFF2-40B4-BE49-F238E27FC236}">
                <a16:creationId xmlns:a16="http://schemas.microsoft.com/office/drawing/2014/main" id="{8B5B2BBA-937C-41F9-8956-7D5ADA7B6FCA}"/>
              </a:ext>
            </a:extLst>
          </p:cNvPr>
          <p:cNvSpPr txBox="1"/>
          <p:nvPr/>
        </p:nvSpPr>
        <p:spPr>
          <a:xfrm rot="16200000">
            <a:off x="7892715" y="2483717"/>
            <a:ext cx="534736" cy="369332"/>
          </a:xfrm>
          <a:prstGeom prst="rect">
            <a:avLst/>
          </a:prstGeom>
          <a:noFill/>
        </p:spPr>
        <p:txBody>
          <a:bodyPr wrap="square" rtlCol="0">
            <a:spAutoFit/>
          </a:bodyPr>
          <a:lstStyle/>
          <a:p>
            <a:r>
              <a:rPr lang="en-US" dirty="0"/>
              <a:t>SPI</a:t>
            </a:r>
          </a:p>
        </p:txBody>
      </p:sp>
      <p:sp>
        <p:nvSpPr>
          <p:cNvPr id="56" name="TextBox 55">
            <a:extLst>
              <a:ext uri="{FF2B5EF4-FFF2-40B4-BE49-F238E27FC236}">
                <a16:creationId xmlns:a16="http://schemas.microsoft.com/office/drawing/2014/main" id="{8CE82130-5AA6-4479-AF4E-1DAB47375B77}"/>
              </a:ext>
            </a:extLst>
          </p:cNvPr>
          <p:cNvSpPr txBox="1"/>
          <p:nvPr/>
        </p:nvSpPr>
        <p:spPr>
          <a:xfrm rot="16200000">
            <a:off x="8709112" y="2406177"/>
            <a:ext cx="1363489" cy="369332"/>
          </a:xfrm>
          <a:prstGeom prst="rect">
            <a:avLst/>
          </a:prstGeom>
          <a:noFill/>
        </p:spPr>
        <p:txBody>
          <a:bodyPr wrap="square" rtlCol="0">
            <a:spAutoFit/>
          </a:bodyPr>
          <a:lstStyle/>
          <a:p>
            <a:r>
              <a:rPr lang="en-US" dirty="0"/>
              <a:t>IR Emitters</a:t>
            </a:r>
          </a:p>
        </p:txBody>
      </p:sp>
      <p:sp>
        <p:nvSpPr>
          <p:cNvPr id="57" name="TextBox 56">
            <a:extLst>
              <a:ext uri="{FF2B5EF4-FFF2-40B4-BE49-F238E27FC236}">
                <a16:creationId xmlns:a16="http://schemas.microsoft.com/office/drawing/2014/main" id="{98A86B3F-6740-483E-95A9-508D5D679504}"/>
              </a:ext>
            </a:extLst>
          </p:cNvPr>
          <p:cNvSpPr txBox="1"/>
          <p:nvPr/>
        </p:nvSpPr>
        <p:spPr>
          <a:xfrm rot="16200000">
            <a:off x="9865750" y="2483717"/>
            <a:ext cx="1363489" cy="369332"/>
          </a:xfrm>
          <a:prstGeom prst="rect">
            <a:avLst/>
          </a:prstGeom>
          <a:noFill/>
        </p:spPr>
        <p:txBody>
          <a:bodyPr wrap="square" rtlCol="0">
            <a:spAutoFit/>
          </a:bodyPr>
          <a:lstStyle/>
          <a:p>
            <a:r>
              <a:rPr lang="en-US" dirty="0"/>
              <a:t>IR Detectors</a:t>
            </a:r>
          </a:p>
        </p:txBody>
      </p:sp>
      <p:sp>
        <p:nvSpPr>
          <p:cNvPr id="58" name="TextBox 57">
            <a:extLst>
              <a:ext uri="{FF2B5EF4-FFF2-40B4-BE49-F238E27FC236}">
                <a16:creationId xmlns:a16="http://schemas.microsoft.com/office/drawing/2014/main" id="{081B63E2-D067-4F22-825C-91782110AEF6}"/>
              </a:ext>
            </a:extLst>
          </p:cNvPr>
          <p:cNvSpPr txBox="1"/>
          <p:nvPr/>
        </p:nvSpPr>
        <p:spPr>
          <a:xfrm rot="16200000">
            <a:off x="9865749" y="4432833"/>
            <a:ext cx="1363489" cy="369332"/>
          </a:xfrm>
          <a:prstGeom prst="rect">
            <a:avLst/>
          </a:prstGeom>
          <a:noFill/>
        </p:spPr>
        <p:txBody>
          <a:bodyPr wrap="square" rtlCol="0">
            <a:spAutoFit/>
          </a:bodyPr>
          <a:lstStyle/>
          <a:p>
            <a:r>
              <a:rPr lang="en-US" dirty="0"/>
              <a:t>Switches</a:t>
            </a:r>
          </a:p>
        </p:txBody>
      </p:sp>
      <p:sp>
        <p:nvSpPr>
          <p:cNvPr id="59" name="TextBox 58">
            <a:extLst>
              <a:ext uri="{FF2B5EF4-FFF2-40B4-BE49-F238E27FC236}">
                <a16:creationId xmlns:a16="http://schemas.microsoft.com/office/drawing/2014/main" id="{91C895E6-34AD-4D2A-8C50-F31B8571781E}"/>
              </a:ext>
            </a:extLst>
          </p:cNvPr>
          <p:cNvSpPr txBox="1"/>
          <p:nvPr/>
        </p:nvSpPr>
        <p:spPr>
          <a:xfrm rot="16200000">
            <a:off x="7422008" y="4721542"/>
            <a:ext cx="1363489" cy="369332"/>
          </a:xfrm>
          <a:prstGeom prst="rect">
            <a:avLst/>
          </a:prstGeom>
          <a:noFill/>
        </p:spPr>
        <p:txBody>
          <a:bodyPr wrap="square" rtlCol="0">
            <a:spAutoFit/>
          </a:bodyPr>
          <a:lstStyle/>
          <a:p>
            <a:r>
              <a:rPr lang="en-US" dirty="0"/>
              <a:t>Neo Pixels 1</a:t>
            </a:r>
          </a:p>
        </p:txBody>
      </p:sp>
      <p:sp>
        <p:nvSpPr>
          <p:cNvPr id="60" name="TextBox 59">
            <a:extLst>
              <a:ext uri="{FF2B5EF4-FFF2-40B4-BE49-F238E27FC236}">
                <a16:creationId xmlns:a16="http://schemas.microsoft.com/office/drawing/2014/main" id="{F5935064-FE12-4F7F-9C0A-329CCE931B0A}"/>
              </a:ext>
            </a:extLst>
          </p:cNvPr>
          <p:cNvSpPr txBox="1"/>
          <p:nvPr/>
        </p:nvSpPr>
        <p:spPr>
          <a:xfrm rot="16200000">
            <a:off x="8709111" y="4742931"/>
            <a:ext cx="1363489" cy="369332"/>
          </a:xfrm>
          <a:prstGeom prst="rect">
            <a:avLst/>
          </a:prstGeom>
          <a:noFill/>
        </p:spPr>
        <p:txBody>
          <a:bodyPr wrap="square" rtlCol="0">
            <a:spAutoFit/>
          </a:bodyPr>
          <a:lstStyle/>
          <a:p>
            <a:r>
              <a:rPr lang="en-US" dirty="0"/>
              <a:t>Neo Pixels 2</a:t>
            </a:r>
          </a:p>
        </p:txBody>
      </p:sp>
      <p:sp>
        <p:nvSpPr>
          <p:cNvPr id="61" name="TextBox 60">
            <a:extLst>
              <a:ext uri="{FF2B5EF4-FFF2-40B4-BE49-F238E27FC236}">
                <a16:creationId xmlns:a16="http://schemas.microsoft.com/office/drawing/2014/main" id="{54E4E65C-E148-44D0-A7CF-572618B91AAB}"/>
              </a:ext>
            </a:extLst>
          </p:cNvPr>
          <p:cNvSpPr txBox="1"/>
          <p:nvPr/>
        </p:nvSpPr>
        <p:spPr>
          <a:xfrm>
            <a:off x="10770084" y="3015751"/>
            <a:ext cx="534736" cy="307777"/>
          </a:xfrm>
          <a:prstGeom prst="rect">
            <a:avLst/>
          </a:prstGeom>
          <a:noFill/>
        </p:spPr>
        <p:txBody>
          <a:bodyPr wrap="square" rtlCol="0">
            <a:spAutoFit/>
          </a:bodyPr>
          <a:lstStyle/>
          <a:p>
            <a:r>
              <a:rPr lang="en-US" sz="1400" dirty="0"/>
              <a:t>D1</a:t>
            </a:r>
          </a:p>
        </p:txBody>
      </p:sp>
      <p:sp>
        <p:nvSpPr>
          <p:cNvPr id="62" name="TextBox 61">
            <a:extLst>
              <a:ext uri="{FF2B5EF4-FFF2-40B4-BE49-F238E27FC236}">
                <a16:creationId xmlns:a16="http://schemas.microsoft.com/office/drawing/2014/main" id="{E4ACF070-575E-4E66-928B-8C84922D817B}"/>
              </a:ext>
            </a:extLst>
          </p:cNvPr>
          <p:cNvSpPr txBox="1"/>
          <p:nvPr/>
        </p:nvSpPr>
        <p:spPr>
          <a:xfrm>
            <a:off x="10774098" y="2574337"/>
            <a:ext cx="534736" cy="307777"/>
          </a:xfrm>
          <a:prstGeom prst="rect">
            <a:avLst/>
          </a:prstGeom>
          <a:noFill/>
        </p:spPr>
        <p:txBody>
          <a:bodyPr wrap="square" rtlCol="0">
            <a:spAutoFit/>
          </a:bodyPr>
          <a:lstStyle/>
          <a:p>
            <a:r>
              <a:rPr lang="en-US" sz="1400" dirty="0"/>
              <a:t>D2</a:t>
            </a:r>
          </a:p>
        </p:txBody>
      </p:sp>
      <p:sp>
        <p:nvSpPr>
          <p:cNvPr id="63" name="TextBox 62">
            <a:extLst>
              <a:ext uri="{FF2B5EF4-FFF2-40B4-BE49-F238E27FC236}">
                <a16:creationId xmlns:a16="http://schemas.microsoft.com/office/drawing/2014/main" id="{45C351F9-21EF-44D3-BD79-9348C935CA38}"/>
              </a:ext>
            </a:extLst>
          </p:cNvPr>
          <p:cNvSpPr txBox="1"/>
          <p:nvPr/>
        </p:nvSpPr>
        <p:spPr>
          <a:xfrm>
            <a:off x="10774945" y="2193607"/>
            <a:ext cx="534736" cy="307777"/>
          </a:xfrm>
          <a:prstGeom prst="rect">
            <a:avLst/>
          </a:prstGeom>
          <a:noFill/>
        </p:spPr>
        <p:txBody>
          <a:bodyPr wrap="square" rtlCol="0">
            <a:spAutoFit/>
          </a:bodyPr>
          <a:lstStyle/>
          <a:p>
            <a:r>
              <a:rPr lang="en-US" sz="1400" dirty="0"/>
              <a:t>D3</a:t>
            </a:r>
          </a:p>
        </p:txBody>
      </p:sp>
      <p:sp>
        <p:nvSpPr>
          <p:cNvPr id="64" name="TextBox 63">
            <a:extLst>
              <a:ext uri="{FF2B5EF4-FFF2-40B4-BE49-F238E27FC236}">
                <a16:creationId xmlns:a16="http://schemas.microsoft.com/office/drawing/2014/main" id="{065EAF79-A2BC-4B67-8E55-FADFD4F827CC}"/>
              </a:ext>
            </a:extLst>
          </p:cNvPr>
          <p:cNvSpPr txBox="1"/>
          <p:nvPr/>
        </p:nvSpPr>
        <p:spPr>
          <a:xfrm>
            <a:off x="10770084" y="1797592"/>
            <a:ext cx="534736" cy="307777"/>
          </a:xfrm>
          <a:prstGeom prst="rect">
            <a:avLst/>
          </a:prstGeom>
          <a:noFill/>
        </p:spPr>
        <p:txBody>
          <a:bodyPr wrap="square" rtlCol="0">
            <a:spAutoFit/>
          </a:bodyPr>
          <a:lstStyle/>
          <a:p>
            <a:r>
              <a:rPr lang="en-US" sz="1400" dirty="0"/>
              <a:t>D4</a:t>
            </a:r>
          </a:p>
        </p:txBody>
      </p:sp>
      <p:sp>
        <p:nvSpPr>
          <p:cNvPr id="65" name="TextBox 64">
            <a:extLst>
              <a:ext uri="{FF2B5EF4-FFF2-40B4-BE49-F238E27FC236}">
                <a16:creationId xmlns:a16="http://schemas.microsoft.com/office/drawing/2014/main" id="{A7A7BA7B-A0BE-4FB1-A350-F84E28ABA2D7}"/>
              </a:ext>
            </a:extLst>
          </p:cNvPr>
          <p:cNvSpPr txBox="1"/>
          <p:nvPr/>
        </p:nvSpPr>
        <p:spPr>
          <a:xfrm>
            <a:off x="9624434" y="2989919"/>
            <a:ext cx="534736" cy="307777"/>
          </a:xfrm>
          <a:prstGeom prst="rect">
            <a:avLst/>
          </a:prstGeom>
          <a:noFill/>
        </p:spPr>
        <p:txBody>
          <a:bodyPr wrap="square" rtlCol="0">
            <a:spAutoFit/>
          </a:bodyPr>
          <a:lstStyle/>
          <a:p>
            <a:r>
              <a:rPr lang="en-US" sz="1400" dirty="0"/>
              <a:t>E1</a:t>
            </a:r>
          </a:p>
        </p:txBody>
      </p:sp>
      <p:sp>
        <p:nvSpPr>
          <p:cNvPr id="66" name="TextBox 65">
            <a:extLst>
              <a:ext uri="{FF2B5EF4-FFF2-40B4-BE49-F238E27FC236}">
                <a16:creationId xmlns:a16="http://schemas.microsoft.com/office/drawing/2014/main" id="{C6F19A0B-0811-483D-8634-7C189EC7E305}"/>
              </a:ext>
            </a:extLst>
          </p:cNvPr>
          <p:cNvSpPr txBox="1"/>
          <p:nvPr/>
        </p:nvSpPr>
        <p:spPr>
          <a:xfrm>
            <a:off x="10667508" y="4279080"/>
            <a:ext cx="637312" cy="307777"/>
          </a:xfrm>
          <a:prstGeom prst="rect">
            <a:avLst/>
          </a:prstGeom>
          <a:noFill/>
        </p:spPr>
        <p:txBody>
          <a:bodyPr wrap="square" rtlCol="0">
            <a:spAutoFit/>
          </a:bodyPr>
          <a:lstStyle/>
          <a:p>
            <a:r>
              <a:rPr lang="en-US" sz="1400" dirty="0"/>
              <a:t>Mode</a:t>
            </a:r>
          </a:p>
        </p:txBody>
      </p:sp>
      <p:sp>
        <p:nvSpPr>
          <p:cNvPr id="67" name="TextBox 66">
            <a:extLst>
              <a:ext uri="{FF2B5EF4-FFF2-40B4-BE49-F238E27FC236}">
                <a16:creationId xmlns:a16="http://schemas.microsoft.com/office/drawing/2014/main" id="{2356CCD3-C6A2-411E-A2E4-602632A10F25}"/>
              </a:ext>
            </a:extLst>
          </p:cNvPr>
          <p:cNvSpPr txBox="1"/>
          <p:nvPr/>
        </p:nvSpPr>
        <p:spPr>
          <a:xfrm>
            <a:off x="9640660" y="2578786"/>
            <a:ext cx="534736" cy="307777"/>
          </a:xfrm>
          <a:prstGeom prst="rect">
            <a:avLst/>
          </a:prstGeom>
          <a:noFill/>
        </p:spPr>
        <p:txBody>
          <a:bodyPr wrap="square" rtlCol="0">
            <a:spAutoFit/>
          </a:bodyPr>
          <a:lstStyle/>
          <a:p>
            <a:r>
              <a:rPr lang="en-US" sz="1400" dirty="0"/>
              <a:t>E2</a:t>
            </a:r>
          </a:p>
        </p:txBody>
      </p:sp>
      <p:sp>
        <p:nvSpPr>
          <p:cNvPr id="68" name="TextBox 67">
            <a:extLst>
              <a:ext uri="{FF2B5EF4-FFF2-40B4-BE49-F238E27FC236}">
                <a16:creationId xmlns:a16="http://schemas.microsoft.com/office/drawing/2014/main" id="{B425B3F8-4332-468D-89C8-9910ACCF1C89}"/>
              </a:ext>
            </a:extLst>
          </p:cNvPr>
          <p:cNvSpPr txBox="1"/>
          <p:nvPr/>
        </p:nvSpPr>
        <p:spPr>
          <a:xfrm>
            <a:off x="9628819" y="2188259"/>
            <a:ext cx="534736" cy="307777"/>
          </a:xfrm>
          <a:prstGeom prst="rect">
            <a:avLst/>
          </a:prstGeom>
          <a:noFill/>
        </p:spPr>
        <p:txBody>
          <a:bodyPr wrap="square" rtlCol="0">
            <a:spAutoFit/>
          </a:bodyPr>
          <a:lstStyle/>
          <a:p>
            <a:r>
              <a:rPr lang="en-US" sz="1400" dirty="0"/>
              <a:t>E3</a:t>
            </a:r>
          </a:p>
        </p:txBody>
      </p:sp>
      <p:sp>
        <p:nvSpPr>
          <p:cNvPr id="69" name="TextBox 68">
            <a:extLst>
              <a:ext uri="{FF2B5EF4-FFF2-40B4-BE49-F238E27FC236}">
                <a16:creationId xmlns:a16="http://schemas.microsoft.com/office/drawing/2014/main" id="{5F2BFE39-591E-479F-942E-310752004435}"/>
              </a:ext>
            </a:extLst>
          </p:cNvPr>
          <p:cNvSpPr txBox="1"/>
          <p:nvPr/>
        </p:nvSpPr>
        <p:spPr>
          <a:xfrm>
            <a:off x="9628196" y="1809951"/>
            <a:ext cx="534736" cy="307777"/>
          </a:xfrm>
          <a:prstGeom prst="rect">
            <a:avLst/>
          </a:prstGeom>
          <a:noFill/>
        </p:spPr>
        <p:txBody>
          <a:bodyPr wrap="square" rtlCol="0">
            <a:spAutoFit/>
          </a:bodyPr>
          <a:lstStyle/>
          <a:p>
            <a:r>
              <a:rPr lang="en-US" sz="1400" dirty="0"/>
              <a:t>E4</a:t>
            </a:r>
          </a:p>
        </p:txBody>
      </p:sp>
      <p:sp>
        <p:nvSpPr>
          <p:cNvPr id="70" name="TextBox 69">
            <a:extLst>
              <a:ext uri="{FF2B5EF4-FFF2-40B4-BE49-F238E27FC236}">
                <a16:creationId xmlns:a16="http://schemas.microsoft.com/office/drawing/2014/main" id="{0B9AF411-1E08-45C3-AA03-A1368B901A66}"/>
              </a:ext>
            </a:extLst>
          </p:cNvPr>
          <p:cNvSpPr txBox="1"/>
          <p:nvPr/>
        </p:nvSpPr>
        <p:spPr>
          <a:xfrm>
            <a:off x="8255975" y="5061283"/>
            <a:ext cx="534736" cy="307777"/>
          </a:xfrm>
          <a:prstGeom prst="rect">
            <a:avLst/>
          </a:prstGeom>
          <a:noFill/>
        </p:spPr>
        <p:txBody>
          <a:bodyPr wrap="square" rtlCol="0">
            <a:spAutoFit/>
          </a:bodyPr>
          <a:lstStyle/>
          <a:p>
            <a:r>
              <a:rPr lang="en-US" sz="1400" dirty="0"/>
              <a:t>Data</a:t>
            </a:r>
          </a:p>
        </p:txBody>
      </p:sp>
      <p:sp>
        <p:nvSpPr>
          <p:cNvPr id="71" name="TextBox 70">
            <a:extLst>
              <a:ext uri="{FF2B5EF4-FFF2-40B4-BE49-F238E27FC236}">
                <a16:creationId xmlns:a16="http://schemas.microsoft.com/office/drawing/2014/main" id="{88EC85E7-8FE7-4EDF-94B2-48395FD76CFF}"/>
              </a:ext>
            </a:extLst>
          </p:cNvPr>
          <p:cNvSpPr txBox="1"/>
          <p:nvPr/>
        </p:nvSpPr>
        <p:spPr>
          <a:xfrm>
            <a:off x="8245283" y="4653394"/>
            <a:ext cx="534736" cy="307777"/>
          </a:xfrm>
          <a:prstGeom prst="rect">
            <a:avLst/>
          </a:prstGeom>
          <a:noFill/>
        </p:spPr>
        <p:txBody>
          <a:bodyPr wrap="square" rtlCol="0">
            <a:spAutoFit/>
          </a:bodyPr>
          <a:lstStyle/>
          <a:p>
            <a:r>
              <a:rPr lang="en-US" sz="1400" dirty="0"/>
              <a:t>+5v</a:t>
            </a:r>
          </a:p>
        </p:txBody>
      </p:sp>
      <p:sp>
        <p:nvSpPr>
          <p:cNvPr id="72" name="TextBox 71">
            <a:extLst>
              <a:ext uri="{FF2B5EF4-FFF2-40B4-BE49-F238E27FC236}">
                <a16:creationId xmlns:a16="http://schemas.microsoft.com/office/drawing/2014/main" id="{571B0522-D972-4DF7-BCB2-918746BF40D5}"/>
              </a:ext>
            </a:extLst>
          </p:cNvPr>
          <p:cNvSpPr txBox="1"/>
          <p:nvPr/>
        </p:nvSpPr>
        <p:spPr>
          <a:xfrm>
            <a:off x="9553766" y="4661760"/>
            <a:ext cx="534736" cy="307777"/>
          </a:xfrm>
          <a:prstGeom prst="rect">
            <a:avLst/>
          </a:prstGeom>
          <a:noFill/>
        </p:spPr>
        <p:txBody>
          <a:bodyPr wrap="square" rtlCol="0">
            <a:spAutoFit/>
          </a:bodyPr>
          <a:lstStyle/>
          <a:p>
            <a:r>
              <a:rPr lang="en-US" sz="1400" dirty="0"/>
              <a:t>+5v</a:t>
            </a:r>
          </a:p>
        </p:txBody>
      </p:sp>
      <p:sp>
        <p:nvSpPr>
          <p:cNvPr id="73" name="TextBox 72">
            <a:extLst>
              <a:ext uri="{FF2B5EF4-FFF2-40B4-BE49-F238E27FC236}">
                <a16:creationId xmlns:a16="http://schemas.microsoft.com/office/drawing/2014/main" id="{B303B666-1439-451A-B516-7EDD02277BCF}"/>
              </a:ext>
            </a:extLst>
          </p:cNvPr>
          <p:cNvSpPr txBox="1"/>
          <p:nvPr/>
        </p:nvSpPr>
        <p:spPr>
          <a:xfrm>
            <a:off x="9575522" y="5063824"/>
            <a:ext cx="534736" cy="307777"/>
          </a:xfrm>
          <a:prstGeom prst="rect">
            <a:avLst/>
          </a:prstGeom>
          <a:noFill/>
        </p:spPr>
        <p:txBody>
          <a:bodyPr wrap="square" rtlCol="0">
            <a:spAutoFit/>
          </a:bodyPr>
          <a:lstStyle/>
          <a:p>
            <a:r>
              <a:rPr lang="en-US" sz="1400" dirty="0"/>
              <a:t>Data</a:t>
            </a:r>
          </a:p>
        </p:txBody>
      </p:sp>
      <p:sp>
        <p:nvSpPr>
          <p:cNvPr id="74" name="TextBox 73">
            <a:extLst>
              <a:ext uri="{FF2B5EF4-FFF2-40B4-BE49-F238E27FC236}">
                <a16:creationId xmlns:a16="http://schemas.microsoft.com/office/drawing/2014/main" id="{EFA48CC7-07BE-46B3-9DF7-393DC07B3D36}"/>
              </a:ext>
            </a:extLst>
          </p:cNvPr>
          <p:cNvSpPr txBox="1"/>
          <p:nvPr/>
        </p:nvSpPr>
        <p:spPr>
          <a:xfrm>
            <a:off x="10702386" y="5023221"/>
            <a:ext cx="637312" cy="307777"/>
          </a:xfrm>
          <a:prstGeom prst="rect">
            <a:avLst/>
          </a:prstGeom>
          <a:noFill/>
        </p:spPr>
        <p:txBody>
          <a:bodyPr wrap="square" rtlCol="0">
            <a:spAutoFit/>
          </a:bodyPr>
          <a:lstStyle/>
          <a:p>
            <a:r>
              <a:rPr lang="en-US" sz="1400" dirty="0" err="1"/>
              <a:t>HRst</a:t>
            </a:r>
            <a:endParaRPr lang="en-US" sz="1400" dirty="0"/>
          </a:p>
        </p:txBody>
      </p:sp>
      <p:sp>
        <p:nvSpPr>
          <p:cNvPr id="75" name="TextBox 74">
            <a:extLst>
              <a:ext uri="{FF2B5EF4-FFF2-40B4-BE49-F238E27FC236}">
                <a16:creationId xmlns:a16="http://schemas.microsoft.com/office/drawing/2014/main" id="{83BAE02E-FD11-49B1-8585-3515FA5CB872}"/>
              </a:ext>
            </a:extLst>
          </p:cNvPr>
          <p:cNvSpPr txBox="1"/>
          <p:nvPr/>
        </p:nvSpPr>
        <p:spPr>
          <a:xfrm>
            <a:off x="10692920" y="5408395"/>
            <a:ext cx="534736" cy="307777"/>
          </a:xfrm>
          <a:prstGeom prst="rect">
            <a:avLst/>
          </a:prstGeom>
          <a:noFill/>
        </p:spPr>
        <p:txBody>
          <a:bodyPr wrap="square" rtlCol="0">
            <a:spAutoFit/>
          </a:bodyPr>
          <a:lstStyle/>
          <a:p>
            <a:r>
              <a:rPr lang="en-US" sz="1400" dirty="0" err="1"/>
              <a:t>Gnd</a:t>
            </a:r>
            <a:endParaRPr lang="en-US" sz="1400" dirty="0"/>
          </a:p>
        </p:txBody>
      </p:sp>
      <p:sp>
        <p:nvSpPr>
          <p:cNvPr id="76" name="TextBox 75">
            <a:extLst>
              <a:ext uri="{FF2B5EF4-FFF2-40B4-BE49-F238E27FC236}">
                <a16:creationId xmlns:a16="http://schemas.microsoft.com/office/drawing/2014/main" id="{9DF63547-4AAC-4937-AF94-B85028BA1A73}"/>
              </a:ext>
            </a:extLst>
          </p:cNvPr>
          <p:cNvSpPr txBox="1"/>
          <p:nvPr/>
        </p:nvSpPr>
        <p:spPr>
          <a:xfrm>
            <a:off x="10684532" y="4629329"/>
            <a:ext cx="534736" cy="307777"/>
          </a:xfrm>
          <a:prstGeom prst="rect">
            <a:avLst/>
          </a:prstGeom>
          <a:noFill/>
        </p:spPr>
        <p:txBody>
          <a:bodyPr wrap="square" rtlCol="0">
            <a:spAutoFit/>
          </a:bodyPr>
          <a:lstStyle/>
          <a:p>
            <a:r>
              <a:rPr lang="en-US" sz="1400" dirty="0" err="1"/>
              <a:t>Gnd</a:t>
            </a:r>
            <a:endParaRPr lang="en-US" sz="1400" dirty="0"/>
          </a:p>
        </p:txBody>
      </p:sp>
      <p:sp>
        <p:nvSpPr>
          <p:cNvPr id="77" name="TextBox 76">
            <a:extLst>
              <a:ext uri="{FF2B5EF4-FFF2-40B4-BE49-F238E27FC236}">
                <a16:creationId xmlns:a16="http://schemas.microsoft.com/office/drawing/2014/main" id="{52097695-FF77-4830-B1A9-0C396992DBA4}"/>
              </a:ext>
            </a:extLst>
          </p:cNvPr>
          <p:cNvSpPr txBox="1"/>
          <p:nvPr/>
        </p:nvSpPr>
        <p:spPr>
          <a:xfrm>
            <a:off x="10721957" y="3407455"/>
            <a:ext cx="534736" cy="307777"/>
          </a:xfrm>
          <a:prstGeom prst="rect">
            <a:avLst/>
          </a:prstGeom>
          <a:noFill/>
        </p:spPr>
        <p:txBody>
          <a:bodyPr wrap="square" rtlCol="0">
            <a:spAutoFit/>
          </a:bodyPr>
          <a:lstStyle/>
          <a:p>
            <a:r>
              <a:rPr lang="en-US" sz="1400" dirty="0" err="1"/>
              <a:t>Gnd</a:t>
            </a:r>
            <a:endParaRPr lang="en-US" sz="1400" dirty="0"/>
          </a:p>
        </p:txBody>
      </p:sp>
      <p:sp>
        <p:nvSpPr>
          <p:cNvPr id="78" name="TextBox 77">
            <a:extLst>
              <a:ext uri="{FF2B5EF4-FFF2-40B4-BE49-F238E27FC236}">
                <a16:creationId xmlns:a16="http://schemas.microsoft.com/office/drawing/2014/main" id="{97CB47A1-F5CA-44E2-835C-5FF998957CD9}"/>
              </a:ext>
            </a:extLst>
          </p:cNvPr>
          <p:cNvSpPr txBox="1"/>
          <p:nvPr/>
        </p:nvSpPr>
        <p:spPr>
          <a:xfrm>
            <a:off x="10705914" y="1404658"/>
            <a:ext cx="534736" cy="307777"/>
          </a:xfrm>
          <a:prstGeom prst="rect">
            <a:avLst/>
          </a:prstGeom>
          <a:noFill/>
        </p:spPr>
        <p:txBody>
          <a:bodyPr wrap="square" rtlCol="0">
            <a:spAutoFit/>
          </a:bodyPr>
          <a:lstStyle/>
          <a:p>
            <a:r>
              <a:rPr lang="en-US" sz="1400" dirty="0" err="1"/>
              <a:t>Gnd</a:t>
            </a:r>
            <a:endParaRPr lang="en-US" sz="1400" dirty="0"/>
          </a:p>
        </p:txBody>
      </p:sp>
      <p:sp>
        <p:nvSpPr>
          <p:cNvPr id="79" name="TextBox 78">
            <a:extLst>
              <a:ext uri="{FF2B5EF4-FFF2-40B4-BE49-F238E27FC236}">
                <a16:creationId xmlns:a16="http://schemas.microsoft.com/office/drawing/2014/main" id="{AD16321D-28C8-4D7A-A7C1-D50F21489214}"/>
              </a:ext>
            </a:extLst>
          </p:cNvPr>
          <p:cNvSpPr txBox="1"/>
          <p:nvPr/>
        </p:nvSpPr>
        <p:spPr>
          <a:xfrm>
            <a:off x="9564462" y="1386919"/>
            <a:ext cx="534736" cy="307777"/>
          </a:xfrm>
          <a:prstGeom prst="rect">
            <a:avLst/>
          </a:prstGeom>
          <a:noFill/>
        </p:spPr>
        <p:txBody>
          <a:bodyPr wrap="square" rtlCol="0">
            <a:spAutoFit/>
          </a:bodyPr>
          <a:lstStyle/>
          <a:p>
            <a:r>
              <a:rPr lang="en-US" sz="1400" dirty="0" err="1"/>
              <a:t>Gnd</a:t>
            </a:r>
            <a:endParaRPr lang="en-US" sz="1400" dirty="0"/>
          </a:p>
        </p:txBody>
      </p:sp>
      <p:sp>
        <p:nvSpPr>
          <p:cNvPr id="80" name="TextBox 79">
            <a:extLst>
              <a:ext uri="{FF2B5EF4-FFF2-40B4-BE49-F238E27FC236}">
                <a16:creationId xmlns:a16="http://schemas.microsoft.com/office/drawing/2014/main" id="{4B121EC1-AE22-409A-AE7F-B60D4D2E1D24}"/>
              </a:ext>
            </a:extLst>
          </p:cNvPr>
          <p:cNvSpPr txBox="1"/>
          <p:nvPr/>
        </p:nvSpPr>
        <p:spPr>
          <a:xfrm>
            <a:off x="9575704" y="3404470"/>
            <a:ext cx="534736" cy="307777"/>
          </a:xfrm>
          <a:prstGeom prst="rect">
            <a:avLst/>
          </a:prstGeom>
          <a:noFill/>
        </p:spPr>
        <p:txBody>
          <a:bodyPr wrap="square" rtlCol="0">
            <a:spAutoFit/>
          </a:bodyPr>
          <a:lstStyle/>
          <a:p>
            <a:r>
              <a:rPr lang="en-US" sz="1400" dirty="0" err="1"/>
              <a:t>Gnd</a:t>
            </a:r>
            <a:endParaRPr lang="en-US" sz="1400" dirty="0"/>
          </a:p>
        </p:txBody>
      </p:sp>
      <p:sp>
        <p:nvSpPr>
          <p:cNvPr id="81" name="TextBox 80">
            <a:extLst>
              <a:ext uri="{FF2B5EF4-FFF2-40B4-BE49-F238E27FC236}">
                <a16:creationId xmlns:a16="http://schemas.microsoft.com/office/drawing/2014/main" id="{2A514DB9-14D8-421D-A7F4-3CFE9FB90BBC}"/>
              </a:ext>
            </a:extLst>
          </p:cNvPr>
          <p:cNvSpPr txBox="1"/>
          <p:nvPr/>
        </p:nvSpPr>
        <p:spPr>
          <a:xfrm>
            <a:off x="8309812" y="1407768"/>
            <a:ext cx="534736" cy="307777"/>
          </a:xfrm>
          <a:prstGeom prst="rect">
            <a:avLst/>
          </a:prstGeom>
          <a:noFill/>
        </p:spPr>
        <p:txBody>
          <a:bodyPr wrap="square" rtlCol="0">
            <a:spAutoFit/>
          </a:bodyPr>
          <a:lstStyle/>
          <a:p>
            <a:r>
              <a:rPr lang="en-US" sz="1400" dirty="0" err="1"/>
              <a:t>Gnd</a:t>
            </a:r>
            <a:endParaRPr lang="en-US" sz="1400" dirty="0"/>
          </a:p>
        </p:txBody>
      </p:sp>
      <p:sp>
        <p:nvSpPr>
          <p:cNvPr id="82" name="TextBox 81">
            <a:extLst>
              <a:ext uri="{FF2B5EF4-FFF2-40B4-BE49-F238E27FC236}">
                <a16:creationId xmlns:a16="http://schemas.microsoft.com/office/drawing/2014/main" id="{AE3B6F1C-94F8-44E4-A629-E8A377DBCFE9}"/>
              </a:ext>
            </a:extLst>
          </p:cNvPr>
          <p:cNvSpPr txBox="1"/>
          <p:nvPr/>
        </p:nvSpPr>
        <p:spPr>
          <a:xfrm>
            <a:off x="7133330" y="1404658"/>
            <a:ext cx="534736" cy="307777"/>
          </a:xfrm>
          <a:prstGeom prst="rect">
            <a:avLst/>
          </a:prstGeom>
          <a:noFill/>
        </p:spPr>
        <p:txBody>
          <a:bodyPr wrap="square" rtlCol="0">
            <a:spAutoFit/>
          </a:bodyPr>
          <a:lstStyle/>
          <a:p>
            <a:r>
              <a:rPr lang="en-US" sz="1400" dirty="0" err="1"/>
              <a:t>Gnd</a:t>
            </a:r>
            <a:endParaRPr lang="en-US" sz="1400" dirty="0"/>
          </a:p>
        </p:txBody>
      </p:sp>
      <p:sp>
        <p:nvSpPr>
          <p:cNvPr id="83" name="TextBox 82">
            <a:extLst>
              <a:ext uri="{FF2B5EF4-FFF2-40B4-BE49-F238E27FC236}">
                <a16:creationId xmlns:a16="http://schemas.microsoft.com/office/drawing/2014/main" id="{1FCF0E5C-B83B-439D-BBEF-1C9C4F0F1788}"/>
              </a:ext>
            </a:extLst>
          </p:cNvPr>
          <p:cNvSpPr txBox="1"/>
          <p:nvPr/>
        </p:nvSpPr>
        <p:spPr>
          <a:xfrm>
            <a:off x="7125456" y="2179049"/>
            <a:ext cx="534736" cy="307777"/>
          </a:xfrm>
          <a:prstGeom prst="rect">
            <a:avLst/>
          </a:prstGeom>
          <a:noFill/>
        </p:spPr>
        <p:txBody>
          <a:bodyPr wrap="square" rtlCol="0">
            <a:spAutoFit/>
          </a:bodyPr>
          <a:lstStyle/>
          <a:p>
            <a:r>
              <a:rPr lang="en-US" sz="1400" dirty="0" err="1"/>
              <a:t>Gnd</a:t>
            </a:r>
            <a:endParaRPr lang="en-US" sz="1400" dirty="0"/>
          </a:p>
        </p:txBody>
      </p:sp>
      <p:sp>
        <p:nvSpPr>
          <p:cNvPr id="84" name="TextBox 83">
            <a:extLst>
              <a:ext uri="{FF2B5EF4-FFF2-40B4-BE49-F238E27FC236}">
                <a16:creationId xmlns:a16="http://schemas.microsoft.com/office/drawing/2014/main" id="{AB1285FD-8ED2-4BD2-B988-1DFFA47C207B}"/>
              </a:ext>
            </a:extLst>
          </p:cNvPr>
          <p:cNvSpPr txBox="1"/>
          <p:nvPr/>
        </p:nvSpPr>
        <p:spPr>
          <a:xfrm>
            <a:off x="8383340" y="2572056"/>
            <a:ext cx="534736" cy="307777"/>
          </a:xfrm>
          <a:prstGeom prst="rect">
            <a:avLst/>
          </a:prstGeom>
          <a:noFill/>
        </p:spPr>
        <p:txBody>
          <a:bodyPr wrap="square" rtlCol="0">
            <a:spAutoFit/>
          </a:bodyPr>
          <a:lstStyle/>
          <a:p>
            <a:r>
              <a:rPr lang="en-US" sz="1400" dirty="0"/>
              <a:t>CS</a:t>
            </a:r>
          </a:p>
        </p:txBody>
      </p:sp>
      <p:sp>
        <p:nvSpPr>
          <p:cNvPr id="85" name="TextBox 84">
            <a:extLst>
              <a:ext uri="{FF2B5EF4-FFF2-40B4-BE49-F238E27FC236}">
                <a16:creationId xmlns:a16="http://schemas.microsoft.com/office/drawing/2014/main" id="{D51013DD-D59B-46DD-8193-2BE0AA4E02EF}"/>
              </a:ext>
            </a:extLst>
          </p:cNvPr>
          <p:cNvSpPr txBox="1"/>
          <p:nvPr/>
        </p:nvSpPr>
        <p:spPr>
          <a:xfrm>
            <a:off x="8267027" y="2198927"/>
            <a:ext cx="682157" cy="307777"/>
          </a:xfrm>
          <a:prstGeom prst="rect">
            <a:avLst/>
          </a:prstGeom>
          <a:noFill/>
        </p:spPr>
        <p:txBody>
          <a:bodyPr wrap="square" rtlCol="0">
            <a:spAutoFit/>
          </a:bodyPr>
          <a:lstStyle/>
          <a:p>
            <a:r>
              <a:rPr lang="en-US" sz="1400" dirty="0"/>
              <a:t>MOSI</a:t>
            </a:r>
          </a:p>
        </p:txBody>
      </p:sp>
      <p:sp>
        <p:nvSpPr>
          <p:cNvPr id="86" name="TextBox 85">
            <a:extLst>
              <a:ext uri="{FF2B5EF4-FFF2-40B4-BE49-F238E27FC236}">
                <a16:creationId xmlns:a16="http://schemas.microsoft.com/office/drawing/2014/main" id="{ACD84945-4222-4D69-A21C-5995511A11BA}"/>
              </a:ext>
            </a:extLst>
          </p:cNvPr>
          <p:cNvSpPr txBox="1"/>
          <p:nvPr/>
        </p:nvSpPr>
        <p:spPr>
          <a:xfrm>
            <a:off x="8272681" y="3012933"/>
            <a:ext cx="682157" cy="307777"/>
          </a:xfrm>
          <a:prstGeom prst="rect">
            <a:avLst/>
          </a:prstGeom>
          <a:noFill/>
        </p:spPr>
        <p:txBody>
          <a:bodyPr wrap="square" rtlCol="0">
            <a:spAutoFit/>
          </a:bodyPr>
          <a:lstStyle/>
          <a:p>
            <a:r>
              <a:rPr lang="en-US" sz="1400" dirty="0"/>
              <a:t>MISO</a:t>
            </a:r>
          </a:p>
        </p:txBody>
      </p:sp>
      <p:sp>
        <p:nvSpPr>
          <p:cNvPr id="87" name="TextBox 86">
            <a:extLst>
              <a:ext uri="{FF2B5EF4-FFF2-40B4-BE49-F238E27FC236}">
                <a16:creationId xmlns:a16="http://schemas.microsoft.com/office/drawing/2014/main" id="{8EC735D4-0694-49D4-BA93-39779BFA108F}"/>
              </a:ext>
            </a:extLst>
          </p:cNvPr>
          <p:cNvSpPr txBox="1"/>
          <p:nvPr/>
        </p:nvSpPr>
        <p:spPr>
          <a:xfrm>
            <a:off x="8299723" y="3441471"/>
            <a:ext cx="682157" cy="307777"/>
          </a:xfrm>
          <a:prstGeom prst="rect">
            <a:avLst/>
          </a:prstGeom>
          <a:noFill/>
        </p:spPr>
        <p:txBody>
          <a:bodyPr wrap="square" rtlCol="0">
            <a:spAutoFit/>
          </a:bodyPr>
          <a:lstStyle/>
          <a:p>
            <a:r>
              <a:rPr lang="en-US" sz="1400" dirty="0"/>
              <a:t>SCLK</a:t>
            </a:r>
          </a:p>
        </p:txBody>
      </p:sp>
      <p:sp>
        <p:nvSpPr>
          <p:cNvPr id="88" name="TextBox 87">
            <a:extLst>
              <a:ext uri="{FF2B5EF4-FFF2-40B4-BE49-F238E27FC236}">
                <a16:creationId xmlns:a16="http://schemas.microsoft.com/office/drawing/2014/main" id="{0BEAA18B-4269-45F5-A90C-C33D096279AC}"/>
              </a:ext>
            </a:extLst>
          </p:cNvPr>
          <p:cNvSpPr txBox="1"/>
          <p:nvPr/>
        </p:nvSpPr>
        <p:spPr>
          <a:xfrm>
            <a:off x="8301474" y="1779743"/>
            <a:ext cx="534736" cy="307777"/>
          </a:xfrm>
          <a:prstGeom prst="rect">
            <a:avLst/>
          </a:prstGeom>
          <a:noFill/>
        </p:spPr>
        <p:txBody>
          <a:bodyPr wrap="square" rtlCol="0">
            <a:spAutoFit/>
          </a:bodyPr>
          <a:lstStyle/>
          <a:p>
            <a:r>
              <a:rPr lang="en-US" sz="1400" dirty="0" err="1"/>
              <a:t>Gnd</a:t>
            </a:r>
            <a:endParaRPr lang="en-US" sz="1400" dirty="0"/>
          </a:p>
        </p:txBody>
      </p:sp>
      <p:sp>
        <p:nvSpPr>
          <p:cNvPr id="89" name="TextBox 88">
            <a:extLst>
              <a:ext uri="{FF2B5EF4-FFF2-40B4-BE49-F238E27FC236}">
                <a16:creationId xmlns:a16="http://schemas.microsoft.com/office/drawing/2014/main" id="{BB4A954C-E7EA-4F2F-A329-76478A3EFC81}"/>
              </a:ext>
            </a:extLst>
          </p:cNvPr>
          <p:cNvSpPr txBox="1"/>
          <p:nvPr/>
        </p:nvSpPr>
        <p:spPr>
          <a:xfrm>
            <a:off x="7079131" y="1806091"/>
            <a:ext cx="729914" cy="307777"/>
          </a:xfrm>
          <a:prstGeom prst="rect">
            <a:avLst/>
          </a:prstGeom>
          <a:noFill/>
        </p:spPr>
        <p:txBody>
          <a:bodyPr wrap="square" rtlCol="0">
            <a:spAutoFit/>
          </a:bodyPr>
          <a:lstStyle/>
          <a:p>
            <a:r>
              <a:rPr lang="en-US" sz="1400" dirty="0"/>
              <a:t>+7-9v</a:t>
            </a:r>
          </a:p>
        </p:txBody>
      </p:sp>
      <p:sp>
        <p:nvSpPr>
          <p:cNvPr id="90" name="TextBox 89">
            <a:extLst>
              <a:ext uri="{FF2B5EF4-FFF2-40B4-BE49-F238E27FC236}">
                <a16:creationId xmlns:a16="http://schemas.microsoft.com/office/drawing/2014/main" id="{2F0B1CA5-2C00-4D42-8B21-624A9B89A622}"/>
              </a:ext>
            </a:extLst>
          </p:cNvPr>
          <p:cNvSpPr txBox="1"/>
          <p:nvPr/>
        </p:nvSpPr>
        <p:spPr>
          <a:xfrm>
            <a:off x="3122863" y="518695"/>
            <a:ext cx="6298584" cy="461665"/>
          </a:xfrm>
          <a:prstGeom prst="rect">
            <a:avLst/>
          </a:prstGeom>
          <a:noFill/>
        </p:spPr>
        <p:txBody>
          <a:bodyPr wrap="none" rtlCol="0">
            <a:spAutoFit/>
          </a:bodyPr>
          <a:lstStyle/>
          <a:p>
            <a:r>
              <a:rPr lang="en-US" sz="2400" dirty="0"/>
              <a:t>MOVEING TARGET CIRCUIT BOARD CONNECTORS</a:t>
            </a:r>
          </a:p>
        </p:txBody>
      </p:sp>
      <p:sp>
        <p:nvSpPr>
          <p:cNvPr id="91" name="Rectangle: Rounded Corners 90">
            <a:extLst>
              <a:ext uri="{FF2B5EF4-FFF2-40B4-BE49-F238E27FC236}">
                <a16:creationId xmlns:a16="http://schemas.microsoft.com/office/drawing/2014/main" id="{8126067D-C4EB-4505-8269-3426D7D595AD}"/>
              </a:ext>
            </a:extLst>
          </p:cNvPr>
          <p:cNvSpPr/>
          <p:nvPr/>
        </p:nvSpPr>
        <p:spPr>
          <a:xfrm>
            <a:off x="1131101" y="2756643"/>
            <a:ext cx="5877960" cy="317113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FB7F511-5A62-412E-87F4-7F918C0FB6F7}"/>
              </a:ext>
            </a:extLst>
          </p:cNvPr>
          <p:cNvSpPr txBox="1"/>
          <p:nvPr/>
        </p:nvSpPr>
        <p:spPr>
          <a:xfrm>
            <a:off x="3346398" y="4162562"/>
            <a:ext cx="1930537" cy="369332"/>
          </a:xfrm>
          <a:prstGeom prst="rect">
            <a:avLst/>
          </a:prstGeom>
          <a:noFill/>
        </p:spPr>
        <p:txBody>
          <a:bodyPr wrap="square" rtlCol="0">
            <a:spAutoFit/>
          </a:bodyPr>
          <a:lstStyle/>
          <a:p>
            <a:r>
              <a:rPr lang="en-US" dirty="0"/>
              <a:t>ESP8266 Module</a:t>
            </a:r>
          </a:p>
        </p:txBody>
      </p:sp>
      <p:sp>
        <p:nvSpPr>
          <p:cNvPr id="94" name="Rectangle 93">
            <a:extLst>
              <a:ext uri="{FF2B5EF4-FFF2-40B4-BE49-F238E27FC236}">
                <a16:creationId xmlns:a16="http://schemas.microsoft.com/office/drawing/2014/main" id="{CC2B7487-4021-4433-A63C-FB737F8FD533}"/>
              </a:ext>
            </a:extLst>
          </p:cNvPr>
          <p:cNvSpPr/>
          <p:nvPr/>
        </p:nvSpPr>
        <p:spPr>
          <a:xfrm>
            <a:off x="1066449" y="3809474"/>
            <a:ext cx="289243" cy="939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FBCF7E55-3BD3-4289-9FD1-75A0CE9B9CFD}"/>
              </a:ext>
            </a:extLst>
          </p:cNvPr>
          <p:cNvSpPr txBox="1"/>
          <p:nvPr/>
        </p:nvSpPr>
        <p:spPr>
          <a:xfrm rot="16200000">
            <a:off x="1242586" y="4037675"/>
            <a:ext cx="648213" cy="369332"/>
          </a:xfrm>
          <a:prstGeom prst="rect">
            <a:avLst/>
          </a:prstGeom>
          <a:noFill/>
        </p:spPr>
        <p:txBody>
          <a:bodyPr wrap="square" rtlCol="0">
            <a:spAutoFit/>
          </a:bodyPr>
          <a:lstStyle/>
          <a:p>
            <a:r>
              <a:rPr lang="en-US" dirty="0"/>
              <a:t>USB</a:t>
            </a:r>
          </a:p>
        </p:txBody>
      </p:sp>
    </p:spTree>
    <p:extLst>
      <p:ext uri="{BB962C8B-B14F-4D97-AF65-F5344CB8AC3E}">
        <p14:creationId xmlns:p14="http://schemas.microsoft.com/office/powerpoint/2010/main" val="214002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8141-333A-43F5-AFEB-1256694C8D6D}"/>
              </a:ext>
            </a:extLst>
          </p:cNvPr>
          <p:cNvSpPr>
            <a:spLocks noGrp="1"/>
          </p:cNvSpPr>
          <p:nvPr>
            <p:ph type="ctrTitle"/>
          </p:nvPr>
        </p:nvSpPr>
        <p:spPr>
          <a:xfrm>
            <a:off x="1646989" y="407737"/>
            <a:ext cx="9144000" cy="787400"/>
          </a:xfrm>
        </p:spPr>
        <p:txBody>
          <a:bodyPr>
            <a:normAutofit/>
          </a:bodyPr>
          <a:lstStyle/>
          <a:p>
            <a:r>
              <a:rPr lang="en-US" sz="4800" dirty="0"/>
              <a:t>Wiring IR Emitter/Detectors</a:t>
            </a:r>
          </a:p>
        </p:txBody>
      </p:sp>
      <p:pic>
        <p:nvPicPr>
          <p:cNvPr id="5" name="Picture 4">
            <a:extLst>
              <a:ext uri="{FF2B5EF4-FFF2-40B4-BE49-F238E27FC236}">
                <a16:creationId xmlns:a16="http://schemas.microsoft.com/office/drawing/2014/main" id="{3893C552-18AC-4A13-B093-5691483688B3}"/>
              </a:ext>
            </a:extLst>
          </p:cNvPr>
          <p:cNvPicPr>
            <a:picLocks noChangeAspect="1"/>
          </p:cNvPicPr>
          <p:nvPr/>
        </p:nvPicPr>
        <p:blipFill>
          <a:blip r:embed="rId2"/>
          <a:stretch>
            <a:fillRect/>
          </a:stretch>
        </p:blipFill>
        <p:spPr>
          <a:xfrm>
            <a:off x="4368799" y="1951982"/>
            <a:ext cx="3251257" cy="4194817"/>
          </a:xfrm>
          <a:prstGeom prst="rect">
            <a:avLst/>
          </a:prstGeom>
        </p:spPr>
      </p:pic>
      <p:sp>
        <p:nvSpPr>
          <p:cNvPr id="6" name="TextBox 5">
            <a:extLst>
              <a:ext uri="{FF2B5EF4-FFF2-40B4-BE49-F238E27FC236}">
                <a16:creationId xmlns:a16="http://schemas.microsoft.com/office/drawing/2014/main" id="{58B36DD9-3A93-4AA3-9E45-7C934CCF8096}"/>
              </a:ext>
            </a:extLst>
          </p:cNvPr>
          <p:cNvSpPr txBox="1"/>
          <p:nvPr/>
        </p:nvSpPr>
        <p:spPr>
          <a:xfrm>
            <a:off x="978569" y="1887621"/>
            <a:ext cx="3208421" cy="3970318"/>
          </a:xfrm>
          <a:prstGeom prst="rect">
            <a:avLst/>
          </a:prstGeom>
          <a:noFill/>
        </p:spPr>
        <p:txBody>
          <a:bodyPr wrap="square" rtlCol="0">
            <a:spAutoFit/>
          </a:bodyPr>
          <a:lstStyle/>
          <a:p>
            <a:r>
              <a:rPr lang="en-US" dirty="0"/>
              <a:t>The CLEAR LED is the Emitter.</a:t>
            </a:r>
          </a:p>
          <a:p>
            <a:endParaRPr lang="en-US" dirty="0"/>
          </a:p>
          <a:p>
            <a:r>
              <a:rPr lang="en-US" dirty="0"/>
              <a:t>Our circuit sends about 17ma of current through this device.</a:t>
            </a:r>
          </a:p>
          <a:p>
            <a:r>
              <a:rPr lang="en-US" dirty="0"/>
              <a:t> </a:t>
            </a:r>
          </a:p>
          <a:p>
            <a:r>
              <a:rPr lang="en-US" dirty="0"/>
              <a:t>The RED wire carries positive voltage and must be connected to the LONG lead.</a:t>
            </a:r>
          </a:p>
          <a:p>
            <a:endParaRPr lang="en-US" dirty="0"/>
          </a:p>
          <a:p>
            <a:r>
              <a:rPr lang="en-US" dirty="0"/>
              <a:t>The BLACK wire should be connected to the SHORT lead.</a:t>
            </a:r>
          </a:p>
          <a:p>
            <a:endParaRPr lang="en-US" dirty="0"/>
          </a:p>
          <a:p>
            <a:r>
              <a:rPr lang="en-US" dirty="0"/>
              <a:t>Use 24-26 AWG stranded wire.</a:t>
            </a:r>
          </a:p>
          <a:p>
            <a:endParaRPr lang="en-US" dirty="0"/>
          </a:p>
        </p:txBody>
      </p:sp>
      <p:sp>
        <p:nvSpPr>
          <p:cNvPr id="7" name="TextBox 6">
            <a:extLst>
              <a:ext uri="{FF2B5EF4-FFF2-40B4-BE49-F238E27FC236}">
                <a16:creationId xmlns:a16="http://schemas.microsoft.com/office/drawing/2014/main" id="{067D830F-E80B-48EE-940D-A29EFA5DBE2C}"/>
              </a:ext>
            </a:extLst>
          </p:cNvPr>
          <p:cNvSpPr txBox="1"/>
          <p:nvPr/>
        </p:nvSpPr>
        <p:spPr>
          <a:xfrm>
            <a:off x="7882021" y="1951982"/>
            <a:ext cx="4049185" cy="3693319"/>
          </a:xfrm>
          <a:prstGeom prst="rect">
            <a:avLst/>
          </a:prstGeom>
          <a:noFill/>
        </p:spPr>
        <p:txBody>
          <a:bodyPr wrap="none" rtlCol="0">
            <a:spAutoFit/>
          </a:bodyPr>
          <a:lstStyle/>
          <a:p>
            <a:r>
              <a:rPr lang="en-US" dirty="0"/>
              <a:t>The Dark Component is the Detector.</a:t>
            </a:r>
          </a:p>
          <a:p>
            <a:endParaRPr lang="en-US" dirty="0"/>
          </a:p>
          <a:p>
            <a:r>
              <a:rPr lang="en-US" dirty="0"/>
              <a:t>When it detects IR light, it allows </a:t>
            </a:r>
          </a:p>
          <a:p>
            <a:r>
              <a:rPr lang="en-US" dirty="0"/>
              <a:t>current to flow between it’s leads, but </a:t>
            </a:r>
          </a:p>
          <a:p>
            <a:r>
              <a:rPr lang="en-US" dirty="0"/>
              <a:t>in only one direction: from the short lead</a:t>
            </a:r>
          </a:p>
          <a:p>
            <a:r>
              <a:rPr lang="en-US" dirty="0"/>
              <a:t>to the long lead.</a:t>
            </a:r>
          </a:p>
          <a:p>
            <a:endParaRPr lang="en-US" dirty="0"/>
          </a:p>
          <a:p>
            <a:r>
              <a:rPr lang="en-US" dirty="0"/>
              <a:t>The YELLOW wire is the positive side and</a:t>
            </a:r>
          </a:p>
          <a:p>
            <a:r>
              <a:rPr lang="en-US" dirty="0"/>
              <a:t>Must be connected to the SHORT lead.</a:t>
            </a:r>
          </a:p>
          <a:p>
            <a:endParaRPr lang="en-US" dirty="0"/>
          </a:p>
          <a:p>
            <a:r>
              <a:rPr lang="en-US" dirty="0"/>
              <a:t>The WHITE wire is the negative side and </a:t>
            </a:r>
          </a:p>
          <a:p>
            <a:r>
              <a:rPr lang="en-US" dirty="0"/>
              <a:t>Must be connected to the LONG lead. </a:t>
            </a:r>
          </a:p>
          <a:p>
            <a:endParaRPr lang="en-US" dirty="0"/>
          </a:p>
        </p:txBody>
      </p:sp>
    </p:spTree>
    <p:extLst>
      <p:ext uri="{BB962C8B-B14F-4D97-AF65-F5344CB8AC3E}">
        <p14:creationId xmlns:p14="http://schemas.microsoft.com/office/powerpoint/2010/main" val="4101251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1FD565-51EC-4988-B36C-553330ABAB5F}"/>
              </a:ext>
            </a:extLst>
          </p:cNvPr>
          <p:cNvSpPr txBox="1"/>
          <p:nvPr/>
        </p:nvSpPr>
        <p:spPr>
          <a:xfrm>
            <a:off x="3952849" y="745415"/>
            <a:ext cx="4740016" cy="400110"/>
          </a:xfrm>
          <a:prstGeom prst="rect">
            <a:avLst/>
          </a:prstGeom>
          <a:noFill/>
        </p:spPr>
        <p:txBody>
          <a:bodyPr wrap="none" rtlCol="0">
            <a:spAutoFit/>
          </a:bodyPr>
          <a:lstStyle/>
          <a:p>
            <a:r>
              <a:rPr lang="en-US" sz="2000" dirty="0"/>
              <a:t>Steps to Solder Wires to the IR Components</a:t>
            </a:r>
          </a:p>
        </p:txBody>
      </p:sp>
      <p:pic>
        <p:nvPicPr>
          <p:cNvPr id="4" name="Picture 3">
            <a:extLst>
              <a:ext uri="{FF2B5EF4-FFF2-40B4-BE49-F238E27FC236}">
                <a16:creationId xmlns:a16="http://schemas.microsoft.com/office/drawing/2014/main" id="{AE792D6F-7E52-4F54-81B3-BCCEE1BA64C4}"/>
              </a:ext>
            </a:extLst>
          </p:cNvPr>
          <p:cNvPicPr>
            <a:picLocks noChangeAspect="1"/>
          </p:cNvPicPr>
          <p:nvPr/>
        </p:nvPicPr>
        <p:blipFill>
          <a:blip r:embed="rId2"/>
          <a:stretch>
            <a:fillRect/>
          </a:stretch>
        </p:blipFill>
        <p:spPr>
          <a:xfrm>
            <a:off x="802822" y="1379621"/>
            <a:ext cx="1796000" cy="2508036"/>
          </a:xfrm>
          <a:prstGeom prst="rect">
            <a:avLst/>
          </a:prstGeom>
        </p:spPr>
      </p:pic>
      <p:sp>
        <p:nvSpPr>
          <p:cNvPr id="5" name="TextBox 4">
            <a:extLst>
              <a:ext uri="{FF2B5EF4-FFF2-40B4-BE49-F238E27FC236}">
                <a16:creationId xmlns:a16="http://schemas.microsoft.com/office/drawing/2014/main" id="{8235DECB-BE80-4711-B23D-FFBB336AE734}"/>
              </a:ext>
            </a:extLst>
          </p:cNvPr>
          <p:cNvSpPr txBox="1"/>
          <p:nvPr/>
        </p:nvSpPr>
        <p:spPr>
          <a:xfrm>
            <a:off x="711200" y="3983546"/>
            <a:ext cx="2154990" cy="646331"/>
          </a:xfrm>
          <a:prstGeom prst="rect">
            <a:avLst/>
          </a:prstGeom>
          <a:noFill/>
        </p:spPr>
        <p:txBody>
          <a:bodyPr wrap="square" rtlCol="0">
            <a:spAutoFit/>
          </a:bodyPr>
          <a:lstStyle/>
          <a:p>
            <a:r>
              <a:rPr lang="en-US" sz="1200" dirty="0"/>
              <a:t>Start with the components in the soldering jig with the long leads nearer the top of the jig.</a:t>
            </a:r>
          </a:p>
        </p:txBody>
      </p:sp>
      <p:pic>
        <p:nvPicPr>
          <p:cNvPr id="7" name="Picture 6">
            <a:extLst>
              <a:ext uri="{FF2B5EF4-FFF2-40B4-BE49-F238E27FC236}">
                <a16:creationId xmlns:a16="http://schemas.microsoft.com/office/drawing/2014/main" id="{3F5175A0-62FF-4E8E-9D91-E6A31A77C411}"/>
              </a:ext>
            </a:extLst>
          </p:cNvPr>
          <p:cNvPicPr>
            <a:picLocks noChangeAspect="1"/>
          </p:cNvPicPr>
          <p:nvPr/>
        </p:nvPicPr>
        <p:blipFill>
          <a:blip r:embed="rId3"/>
          <a:stretch>
            <a:fillRect/>
          </a:stretch>
        </p:blipFill>
        <p:spPr>
          <a:xfrm>
            <a:off x="2911641" y="1379621"/>
            <a:ext cx="1577467" cy="2525022"/>
          </a:xfrm>
          <a:prstGeom prst="rect">
            <a:avLst/>
          </a:prstGeom>
        </p:spPr>
      </p:pic>
      <p:sp>
        <p:nvSpPr>
          <p:cNvPr id="8" name="TextBox 7">
            <a:extLst>
              <a:ext uri="{FF2B5EF4-FFF2-40B4-BE49-F238E27FC236}">
                <a16:creationId xmlns:a16="http://schemas.microsoft.com/office/drawing/2014/main" id="{09A0E30E-E267-41F0-84AA-B354EC0F5E07}"/>
              </a:ext>
            </a:extLst>
          </p:cNvPr>
          <p:cNvSpPr txBox="1"/>
          <p:nvPr/>
        </p:nvSpPr>
        <p:spPr>
          <a:xfrm>
            <a:off x="2911641" y="3993054"/>
            <a:ext cx="2154990" cy="461665"/>
          </a:xfrm>
          <a:prstGeom prst="rect">
            <a:avLst/>
          </a:prstGeom>
          <a:noFill/>
        </p:spPr>
        <p:txBody>
          <a:bodyPr wrap="square" rtlCol="0">
            <a:spAutoFit/>
          </a:bodyPr>
          <a:lstStyle/>
          <a:p>
            <a:r>
              <a:rPr lang="en-US" sz="1200" dirty="0"/>
              <a:t>Strip about 0.5 inch of insulation from each wire.</a:t>
            </a:r>
          </a:p>
        </p:txBody>
      </p:sp>
      <p:pic>
        <p:nvPicPr>
          <p:cNvPr id="10" name="Picture 9">
            <a:extLst>
              <a:ext uri="{FF2B5EF4-FFF2-40B4-BE49-F238E27FC236}">
                <a16:creationId xmlns:a16="http://schemas.microsoft.com/office/drawing/2014/main" id="{34D801E4-882F-4960-A633-DADD80EE3CD4}"/>
              </a:ext>
            </a:extLst>
          </p:cNvPr>
          <p:cNvPicPr>
            <a:picLocks noChangeAspect="1"/>
          </p:cNvPicPr>
          <p:nvPr/>
        </p:nvPicPr>
        <p:blipFill>
          <a:blip r:embed="rId4"/>
          <a:stretch>
            <a:fillRect/>
          </a:stretch>
        </p:blipFill>
        <p:spPr>
          <a:xfrm>
            <a:off x="4797895" y="1379621"/>
            <a:ext cx="1864926" cy="2518945"/>
          </a:xfrm>
          <a:prstGeom prst="rect">
            <a:avLst/>
          </a:prstGeom>
        </p:spPr>
      </p:pic>
      <p:sp>
        <p:nvSpPr>
          <p:cNvPr id="13" name="TextBox 12">
            <a:extLst>
              <a:ext uri="{FF2B5EF4-FFF2-40B4-BE49-F238E27FC236}">
                <a16:creationId xmlns:a16="http://schemas.microsoft.com/office/drawing/2014/main" id="{E8622739-3065-4241-AAE2-BE59E9C6ACAE}"/>
              </a:ext>
            </a:extLst>
          </p:cNvPr>
          <p:cNvSpPr txBox="1"/>
          <p:nvPr/>
        </p:nvSpPr>
        <p:spPr>
          <a:xfrm>
            <a:off x="4797895" y="3986977"/>
            <a:ext cx="1864926" cy="830997"/>
          </a:xfrm>
          <a:prstGeom prst="rect">
            <a:avLst/>
          </a:prstGeom>
          <a:noFill/>
        </p:spPr>
        <p:txBody>
          <a:bodyPr wrap="square" rtlCol="0">
            <a:spAutoFit/>
          </a:bodyPr>
          <a:lstStyle/>
          <a:p>
            <a:r>
              <a:rPr lang="en-US" sz="1200" dirty="0"/>
              <a:t>Tin all wires and leads. Then trim the wires so that there is about 3/8 inch of conductor showing.  </a:t>
            </a:r>
          </a:p>
        </p:txBody>
      </p:sp>
      <p:pic>
        <p:nvPicPr>
          <p:cNvPr id="15" name="Picture 14">
            <a:extLst>
              <a:ext uri="{FF2B5EF4-FFF2-40B4-BE49-F238E27FC236}">
                <a16:creationId xmlns:a16="http://schemas.microsoft.com/office/drawing/2014/main" id="{32E14B5A-5494-4DC6-9C0E-C5EC3CB4B9E5}"/>
              </a:ext>
            </a:extLst>
          </p:cNvPr>
          <p:cNvPicPr>
            <a:picLocks noChangeAspect="1"/>
          </p:cNvPicPr>
          <p:nvPr/>
        </p:nvPicPr>
        <p:blipFill>
          <a:blip r:embed="rId5"/>
          <a:stretch>
            <a:fillRect/>
          </a:stretch>
        </p:blipFill>
        <p:spPr>
          <a:xfrm>
            <a:off x="6873323" y="1203158"/>
            <a:ext cx="1796001" cy="2684499"/>
          </a:xfrm>
          <a:prstGeom prst="rect">
            <a:avLst/>
          </a:prstGeom>
        </p:spPr>
      </p:pic>
      <p:sp>
        <p:nvSpPr>
          <p:cNvPr id="16" name="TextBox 15">
            <a:extLst>
              <a:ext uri="{FF2B5EF4-FFF2-40B4-BE49-F238E27FC236}">
                <a16:creationId xmlns:a16="http://schemas.microsoft.com/office/drawing/2014/main" id="{B1445B19-8269-4949-9222-1385219D3E11}"/>
              </a:ext>
            </a:extLst>
          </p:cNvPr>
          <p:cNvSpPr txBox="1"/>
          <p:nvPr/>
        </p:nvSpPr>
        <p:spPr>
          <a:xfrm>
            <a:off x="8886903" y="3986977"/>
            <a:ext cx="1864926" cy="461665"/>
          </a:xfrm>
          <a:prstGeom prst="rect">
            <a:avLst/>
          </a:prstGeom>
          <a:noFill/>
        </p:spPr>
        <p:txBody>
          <a:bodyPr wrap="square" rtlCol="0">
            <a:spAutoFit/>
          </a:bodyPr>
          <a:lstStyle/>
          <a:p>
            <a:r>
              <a:rPr lang="en-US" sz="1200" dirty="0"/>
              <a:t>Do the same for the long leads.  </a:t>
            </a:r>
          </a:p>
        </p:txBody>
      </p:sp>
      <p:pic>
        <p:nvPicPr>
          <p:cNvPr id="18" name="Picture 17">
            <a:extLst>
              <a:ext uri="{FF2B5EF4-FFF2-40B4-BE49-F238E27FC236}">
                <a16:creationId xmlns:a16="http://schemas.microsoft.com/office/drawing/2014/main" id="{059FCA14-9A5F-4654-AA2D-7F33804640CE}"/>
              </a:ext>
            </a:extLst>
          </p:cNvPr>
          <p:cNvPicPr>
            <a:picLocks noChangeAspect="1"/>
          </p:cNvPicPr>
          <p:nvPr/>
        </p:nvPicPr>
        <p:blipFill>
          <a:blip r:embed="rId6"/>
          <a:stretch>
            <a:fillRect/>
          </a:stretch>
        </p:blipFill>
        <p:spPr>
          <a:xfrm>
            <a:off x="8887839" y="1379621"/>
            <a:ext cx="1864926" cy="2483511"/>
          </a:xfrm>
          <a:prstGeom prst="rect">
            <a:avLst/>
          </a:prstGeom>
        </p:spPr>
      </p:pic>
      <p:sp>
        <p:nvSpPr>
          <p:cNvPr id="19" name="TextBox 18">
            <a:extLst>
              <a:ext uri="{FF2B5EF4-FFF2-40B4-BE49-F238E27FC236}">
                <a16:creationId xmlns:a16="http://schemas.microsoft.com/office/drawing/2014/main" id="{42FB3F52-896A-49E9-86B2-BC0B34049E30}"/>
              </a:ext>
            </a:extLst>
          </p:cNvPr>
          <p:cNvSpPr txBox="1"/>
          <p:nvPr/>
        </p:nvSpPr>
        <p:spPr>
          <a:xfrm>
            <a:off x="6873323" y="3983546"/>
            <a:ext cx="1864926" cy="1015663"/>
          </a:xfrm>
          <a:prstGeom prst="rect">
            <a:avLst/>
          </a:prstGeom>
          <a:noFill/>
        </p:spPr>
        <p:txBody>
          <a:bodyPr wrap="square" rtlCol="0">
            <a:spAutoFit/>
          </a:bodyPr>
          <a:lstStyle/>
          <a:p>
            <a:r>
              <a:rPr lang="en-US" sz="1200" dirty="0"/>
              <a:t>Cut the short leads to about 3/8 inch. And then use the </a:t>
            </a:r>
            <a:r>
              <a:rPr lang="en-US" sz="1200" b="1" dirty="0"/>
              <a:t>parallel solder technique</a:t>
            </a:r>
            <a:r>
              <a:rPr lang="en-US" sz="1200" dirty="0"/>
              <a:t> to solder the wires.</a:t>
            </a:r>
          </a:p>
        </p:txBody>
      </p:sp>
      <p:sp>
        <p:nvSpPr>
          <p:cNvPr id="20" name="TextBox 19">
            <a:extLst>
              <a:ext uri="{FF2B5EF4-FFF2-40B4-BE49-F238E27FC236}">
                <a16:creationId xmlns:a16="http://schemas.microsoft.com/office/drawing/2014/main" id="{8D114569-D693-41A8-982C-26F0F0F22748}"/>
              </a:ext>
            </a:extLst>
          </p:cNvPr>
          <p:cNvSpPr txBox="1"/>
          <p:nvPr/>
        </p:nvSpPr>
        <p:spPr>
          <a:xfrm>
            <a:off x="2866190" y="5123054"/>
            <a:ext cx="6222087" cy="830997"/>
          </a:xfrm>
          <a:prstGeom prst="rect">
            <a:avLst/>
          </a:prstGeom>
          <a:noFill/>
        </p:spPr>
        <p:txBody>
          <a:bodyPr wrap="square" rtlCol="0">
            <a:spAutoFit/>
          </a:bodyPr>
          <a:lstStyle/>
          <a:p>
            <a:r>
              <a:rPr lang="en-US" sz="1200" b="1" dirty="0"/>
              <a:t>Parallel solder technique</a:t>
            </a:r>
            <a:r>
              <a:rPr lang="en-US" sz="1200" dirty="0"/>
              <a:t>:  After tinning both wire and lead, bring the wire along side of the lead (i.e., parallel to it), and then heat both with the soldering iron at the same time.  Allow the solder to flow between the lead and the wire while holding the wire very steady.  Remove the soldering iron while keeping the wire absolutely still until the solder cools.</a:t>
            </a:r>
          </a:p>
        </p:txBody>
      </p:sp>
    </p:spTree>
    <p:extLst>
      <p:ext uri="{BB962C8B-B14F-4D97-AF65-F5344CB8AC3E}">
        <p14:creationId xmlns:p14="http://schemas.microsoft.com/office/powerpoint/2010/main" val="3060514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BDA4E-BEC9-43BE-93A8-0D4C4BE0E136}"/>
              </a:ext>
            </a:extLst>
          </p:cNvPr>
          <p:cNvSpPr txBox="1"/>
          <p:nvPr/>
        </p:nvSpPr>
        <p:spPr>
          <a:xfrm>
            <a:off x="3705727" y="601312"/>
            <a:ext cx="4256505" cy="369332"/>
          </a:xfrm>
          <a:prstGeom prst="rect">
            <a:avLst/>
          </a:prstGeom>
          <a:noFill/>
        </p:spPr>
        <p:txBody>
          <a:bodyPr wrap="square" rtlCol="0">
            <a:spAutoFit/>
          </a:bodyPr>
          <a:lstStyle/>
          <a:p>
            <a:r>
              <a:rPr lang="en-US" dirty="0"/>
              <a:t>Steps to Finish the Soldered IR Components</a:t>
            </a:r>
          </a:p>
        </p:txBody>
      </p:sp>
      <p:pic>
        <p:nvPicPr>
          <p:cNvPr id="4" name="Picture 3">
            <a:extLst>
              <a:ext uri="{FF2B5EF4-FFF2-40B4-BE49-F238E27FC236}">
                <a16:creationId xmlns:a16="http://schemas.microsoft.com/office/drawing/2014/main" id="{7A78FDD5-981A-48CA-AEB7-5CA04C6335B4}"/>
              </a:ext>
            </a:extLst>
          </p:cNvPr>
          <p:cNvPicPr>
            <a:picLocks noChangeAspect="1"/>
          </p:cNvPicPr>
          <p:nvPr/>
        </p:nvPicPr>
        <p:blipFill>
          <a:blip r:embed="rId2"/>
          <a:stretch>
            <a:fillRect/>
          </a:stretch>
        </p:blipFill>
        <p:spPr>
          <a:xfrm>
            <a:off x="1447031" y="970644"/>
            <a:ext cx="2439719" cy="3453641"/>
          </a:xfrm>
          <a:prstGeom prst="rect">
            <a:avLst/>
          </a:prstGeom>
        </p:spPr>
      </p:pic>
      <p:sp>
        <p:nvSpPr>
          <p:cNvPr id="5" name="TextBox 4">
            <a:extLst>
              <a:ext uri="{FF2B5EF4-FFF2-40B4-BE49-F238E27FC236}">
                <a16:creationId xmlns:a16="http://schemas.microsoft.com/office/drawing/2014/main" id="{3FB2116B-5DF3-4A32-A079-EAE77258CCF9}"/>
              </a:ext>
            </a:extLst>
          </p:cNvPr>
          <p:cNvSpPr txBox="1"/>
          <p:nvPr/>
        </p:nvSpPr>
        <p:spPr>
          <a:xfrm>
            <a:off x="1447031" y="4454358"/>
            <a:ext cx="2394834" cy="1015663"/>
          </a:xfrm>
          <a:prstGeom prst="rect">
            <a:avLst/>
          </a:prstGeom>
          <a:noFill/>
        </p:spPr>
        <p:txBody>
          <a:bodyPr wrap="square" rtlCol="0">
            <a:spAutoFit/>
          </a:bodyPr>
          <a:lstStyle/>
          <a:p>
            <a:r>
              <a:rPr lang="en-US" sz="1200" dirty="0"/>
              <a:t>Cut about 5/8” of heat shrink tubing for each wire. Try to use the same color.  Use 1/16 “ diameter tubing (measured before heat applied).</a:t>
            </a:r>
          </a:p>
        </p:txBody>
      </p:sp>
      <p:pic>
        <p:nvPicPr>
          <p:cNvPr id="7" name="Picture 6">
            <a:extLst>
              <a:ext uri="{FF2B5EF4-FFF2-40B4-BE49-F238E27FC236}">
                <a16:creationId xmlns:a16="http://schemas.microsoft.com/office/drawing/2014/main" id="{AB6C02FB-6611-4D41-A253-03FE97D922F6}"/>
              </a:ext>
            </a:extLst>
          </p:cNvPr>
          <p:cNvPicPr>
            <a:picLocks noChangeAspect="1"/>
          </p:cNvPicPr>
          <p:nvPr/>
        </p:nvPicPr>
        <p:blipFill>
          <a:blip r:embed="rId3"/>
          <a:stretch>
            <a:fillRect/>
          </a:stretch>
        </p:blipFill>
        <p:spPr>
          <a:xfrm>
            <a:off x="4251542" y="1219199"/>
            <a:ext cx="2143177" cy="3205086"/>
          </a:xfrm>
          <a:prstGeom prst="rect">
            <a:avLst/>
          </a:prstGeom>
        </p:spPr>
      </p:pic>
      <p:sp>
        <p:nvSpPr>
          <p:cNvPr id="8" name="TextBox 7">
            <a:extLst>
              <a:ext uri="{FF2B5EF4-FFF2-40B4-BE49-F238E27FC236}">
                <a16:creationId xmlns:a16="http://schemas.microsoft.com/office/drawing/2014/main" id="{F44A77C5-7FFB-485E-AC9D-CD846302B28A}"/>
              </a:ext>
            </a:extLst>
          </p:cNvPr>
          <p:cNvSpPr txBox="1"/>
          <p:nvPr/>
        </p:nvSpPr>
        <p:spPr>
          <a:xfrm>
            <a:off x="4251542" y="4501230"/>
            <a:ext cx="2394834" cy="830997"/>
          </a:xfrm>
          <a:prstGeom prst="rect">
            <a:avLst/>
          </a:prstGeom>
          <a:noFill/>
        </p:spPr>
        <p:txBody>
          <a:bodyPr wrap="square" rtlCol="0">
            <a:spAutoFit/>
          </a:bodyPr>
          <a:lstStyle/>
          <a:p>
            <a:r>
              <a:rPr lang="en-US" sz="1200" dirty="0"/>
              <a:t>Slide the heat shrink tubing on each wire all the way to the component.  Apply heat with a heat gun.  Don’t use a match!</a:t>
            </a:r>
          </a:p>
        </p:txBody>
      </p:sp>
      <p:pic>
        <p:nvPicPr>
          <p:cNvPr id="10" name="Picture 9">
            <a:extLst>
              <a:ext uri="{FF2B5EF4-FFF2-40B4-BE49-F238E27FC236}">
                <a16:creationId xmlns:a16="http://schemas.microsoft.com/office/drawing/2014/main" id="{7D2AB94A-31FE-4847-B0DE-EAE48400DCB0}"/>
              </a:ext>
            </a:extLst>
          </p:cNvPr>
          <p:cNvPicPr>
            <a:picLocks noChangeAspect="1"/>
          </p:cNvPicPr>
          <p:nvPr/>
        </p:nvPicPr>
        <p:blipFill>
          <a:blip r:embed="rId4"/>
          <a:stretch>
            <a:fillRect/>
          </a:stretch>
        </p:blipFill>
        <p:spPr>
          <a:xfrm>
            <a:off x="6780463" y="1219199"/>
            <a:ext cx="4337743" cy="3205086"/>
          </a:xfrm>
          <a:prstGeom prst="rect">
            <a:avLst/>
          </a:prstGeom>
        </p:spPr>
      </p:pic>
      <p:sp>
        <p:nvSpPr>
          <p:cNvPr id="11" name="TextBox 10">
            <a:extLst>
              <a:ext uri="{FF2B5EF4-FFF2-40B4-BE49-F238E27FC236}">
                <a16:creationId xmlns:a16="http://schemas.microsoft.com/office/drawing/2014/main" id="{D67AC1E8-3C40-4DE1-9826-18B8BBECF429}"/>
              </a:ext>
            </a:extLst>
          </p:cNvPr>
          <p:cNvSpPr txBox="1"/>
          <p:nvPr/>
        </p:nvSpPr>
        <p:spPr>
          <a:xfrm>
            <a:off x="8284026" y="4501230"/>
            <a:ext cx="2394834" cy="338554"/>
          </a:xfrm>
          <a:prstGeom prst="rect">
            <a:avLst/>
          </a:prstGeom>
          <a:noFill/>
        </p:spPr>
        <p:txBody>
          <a:bodyPr wrap="square" rtlCol="0">
            <a:spAutoFit/>
          </a:bodyPr>
          <a:lstStyle/>
          <a:p>
            <a:r>
              <a:rPr lang="en-US" sz="1600" dirty="0"/>
              <a:t>All Done!</a:t>
            </a:r>
          </a:p>
        </p:txBody>
      </p:sp>
    </p:spTree>
    <p:extLst>
      <p:ext uri="{BB962C8B-B14F-4D97-AF65-F5344CB8AC3E}">
        <p14:creationId xmlns:p14="http://schemas.microsoft.com/office/powerpoint/2010/main" val="235359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FCD0E-4002-4CB4-845E-7B6E9BF9F58C}"/>
              </a:ext>
            </a:extLst>
          </p:cNvPr>
          <p:cNvSpPr txBox="1"/>
          <p:nvPr/>
        </p:nvSpPr>
        <p:spPr>
          <a:xfrm>
            <a:off x="4021289" y="531883"/>
            <a:ext cx="5000343" cy="523220"/>
          </a:xfrm>
          <a:prstGeom prst="rect">
            <a:avLst/>
          </a:prstGeom>
          <a:noFill/>
        </p:spPr>
        <p:txBody>
          <a:bodyPr wrap="none" rtlCol="0">
            <a:spAutoFit/>
          </a:bodyPr>
          <a:lstStyle/>
          <a:p>
            <a:r>
              <a:rPr lang="en-US" sz="2800" b="1" dirty="0"/>
              <a:t>IR Emitter / Detector Test Circuit</a:t>
            </a:r>
          </a:p>
        </p:txBody>
      </p:sp>
      <p:pic>
        <p:nvPicPr>
          <p:cNvPr id="7" name="Picture 6">
            <a:extLst>
              <a:ext uri="{FF2B5EF4-FFF2-40B4-BE49-F238E27FC236}">
                <a16:creationId xmlns:a16="http://schemas.microsoft.com/office/drawing/2014/main" id="{BA5A2CF5-669C-47E5-8097-C362E1A8FF4C}"/>
              </a:ext>
            </a:extLst>
          </p:cNvPr>
          <p:cNvPicPr>
            <a:picLocks noChangeAspect="1"/>
          </p:cNvPicPr>
          <p:nvPr/>
        </p:nvPicPr>
        <p:blipFill>
          <a:blip r:embed="rId2"/>
          <a:stretch>
            <a:fillRect/>
          </a:stretch>
        </p:blipFill>
        <p:spPr>
          <a:xfrm>
            <a:off x="3379259" y="1388477"/>
            <a:ext cx="6354570" cy="3680828"/>
          </a:xfrm>
          <a:prstGeom prst="rect">
            <a:avLst/>
          </a:prstGeom>
        </p:spPr>
      </p:pic>
      <p:sp>
        <p:nvSpPr>
          <p:cNvPr id="5" name="TextBox 4">
            <a:extLst>
              <a:ext uri="{FF2B5EF4-FFF2-40B4-BE49-F238E27FC236}">
                <a16:creationId xmlns:a16="http://schemas.microsoft.com/office/drawing/2014/main" id="{745A43B4-01F2-4B45-B909-A0F470D2363E}"/>
              </a:ext>
            </a:extLst>
          </p:cNvPr>
          <p:cNvSpPr txBox="1"/>
          <p:nvPr/>
        </p:nvSpPr>
        <p:spPr>
          <a:xfrm>
            <a:off x="1876927" y="4453860"/>
            <a:ext cx="8357936" cy="2031325"/>
          </a:xfrm>
          <a:prstGeom prst="rect">
            <a:avLst/>
          </a:prstGeom>
          <a:noFill/>
        </p:spPr>
        <p:txBody>
          <a:bodyPr wrap="square" rtlCol="0">
            <a:spAutoFit/>
          </a:bodyPr>
          <a:lstStyle/>
          <a:p>
            <a:r>
              <a:rPr lang="en-US" dirty="0"/>
              <a:t>Notes:</a:t>
            </a:r>
          </a:p>
          <a:p>
            <a:pPr marL="342900" indent="-342900">
              <a:buAutoNum type="arabicPeriod"/>
            </a:pPr>
            <a:r>
              <a:rPr lang="en-US" dirty="0"/>
              <a:t>The IR Emitter, as shown with a 220 ohm resistor draws about 17 mA.</a:t>
            </a:r>
          </a:p>
          <a:p>
            <a:pPr marL="342900" indent="-342900">
              <a:buAutoNum type="arabicPeriod"/>
            </a:pPr>
            <a:r>
              <a:rPr lang="en-US" dirty="0"/>
              <a:t>The voltage at the + terminal on the </a:t>
            </a:r>
            <a:r>
              <a:rPr lang="en-US" dirty="0" err="1"/>
              <a:t>OpAmp</a:t>
            </a:r>
            <a:r>
              <a:rPr lang="en-US" dirty="0"/>
              <a:t> runs between 0.12 volts when the beam is detected, and 3.5 volts when the beam is broken.</a:t>
            </a:r>
          </a:p>
          <a:p>
            <a:pPr marL="342900" indent="-342900">
              <a:buAutoNum type="arabicPeriod"/>
            </a:pPr>
            <a:r>
              <a:rPr lang="en-US" dirty="0"/>
              <a:t>The </a:t>
            </a:r>
            <a:r>
              <a:rPr lang="en-US" dirty="0" err="1"/>
              <a:t>OpAmp</a:t>
            </a:r>
            <a:r>
              <a:rPr lang="en-US" dirty="0"/>
              <a:t> is wired as a simple comparator. It outputs a hard 0 volts if the beam is detected, and about 3.5 volts if the beam is broken. </a:t>
            </a:r>
          </a:p>
          <a:p>
            <a:pPr marL="342900" indent="-342900">
              <a:buAutoNum type="arabicPeriod"/>
            </a:pPr>
            <a:r>
              <a:rPr lang="en-US" dirty="0"/>
              <a:t>The Red LED after the </a:t>
            </a:r>
            <a:r>
              <a:rPr lang="en-US" dirty="0" err="1"/>
              <a:t>OpAmp</a:t>
            </a:r>
            <a:r>
              <a:rPr lang="en-US" dirty="0"/>
              <a:t> is included to indicate when the beam is broken.</a:t>
            </a:r>
          </a:p>
        </p:txBody>
      </p:sp>
    </p:spTree>
    <p:extLst>
      <p:ext uri="{BB962C8B-B14F-4D97-AF65-F5344CB8AC3E}">
        <p14:creationId xmlns:p14="http://schemas.microsoft.com/office/powerpoint/2010/main" val="135425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48F4AD-BBE6-40F4-9710-2B9C9977F468}"/>
              </a:ext>
            </a:extLst>
          </p:cNvPr>
          <p:cNvPicPr>
            <a:picLocks noChangeAspect="1"/>
          </p:cNvPicPr>
          <p:nvPr/>
        </p:nvPicPr>
        <p:blipFill>
          <a:blip r:embed="rId2"/>
          <a:stretch>
            <a:fillRect/>
          </a:stretch>
        </p:blipFill>
        <p:spPr>
          <a:xfrm>
            <a:off x="4851212" y="1652337"/>
            <a:ext cx="2408277" cy="4521199"/>
          </a:xfrm>
          <a:prstGeom prst="rect">
            <a:avLst/>
          </a:prstGeom>
        </p:spPr>
      </p:pic>
      <p:sp>
        <p:nvSpPr>
          <p:cNvPr id="6" name="TextBox 5">
            <a:extLst>
              <a:ext uri="{FF2B5EF4-FFF2-40B4-BE49-F238E27FC236}">
                <a16:creationId xmlns:a16="http://schemas.microsoft.com/office/drawing/2014/main" id="{F60265BD-6F4B-4FD5-B718-123B358B9CC4}"/>
              </a:ext>
            </a:extLst>
          </p:cNvPr>
          <p:cNvSpPr txBox="1"/>
          <p:nvPr/>
        </p:nvSpPr>
        <p:spPr>
          <a:xfrm>
            <a:off x="4021289" y="531883"/>
            <a:ext cx="4360809" cy="523220"/>
          </a:xfrm>
          <a:prstGeom prst="rect">
            <a:avLst/>
          </a:prstGeom>
          <a:noFill/>
        </p:spPr>
        <p:txBody>
          <a:bodyPr wrap="none" rtlCol="0">
            <a:spAutoFit/>
          </a:bodyPr>
          <a:lstStyle/>
          <a:p>
            <a:r>
              <a:rPr lang="en-US" sz="2800" b="1" dirty="0"/>
              <a:t>IR Emitter / Detector Wiring</a:t>
            </a:r>
          </a:p>
        </p:txBody>
      </p:sp>
      <p:sp>
        <p:nvSpPr>
          <p:cNvPr id="7" name="TextBox 6">
            <a:extLst>
              <a:ext uri="{FF2B5EF4-FFF2-40B4-BE49-F238E27FC236}">
                <a16:creationId xmlns:a16="http://schemas.microsoft.com/office/drawing/2014/main" id="{106EDAC4-1DC4-4BF4-B5E1-2EC10C428CC2}"/>
              </a:ext>
            </a:extLst>
          </p:cNvPr>
          <p:cNvSpPr txBox="1"/>
          <p:nvPr/>
        </p:nvSpPr>
        <p:spPr>
          <a:xfrm>
            <a:off x="1684420" y="1721853"/>
            <a:ext cx="2876885" cy="3693319"/>
          </a:xfrm>
          <a:prstGeom prst="rect">
            <a:avLst/>
          </a:prstGeom>
          <a:noFill/>
        </p:spPr>
        <p:txBody>
          <a:bodyPr wrap="square" rtlCol="0">
            <a:spAutoFit/>
          </a:bodyPr>
          <a:lstStyle/>
          <a:p>
            <a:r>
              <a:rPr lang="en-US" dirty="0"/>
              <a:t>The Clear LED is the Emitter.</a:t>
            </a:r>
          </a:p>
          <a:p>
            <a:endParaRPr lang="en-US" dirty="0"/>
          </a:p>
          <a:p>
            <a:r>
              <a:rPr lang="en-US" dirty="0"/>
              <a:t>Connect a Red wire to a 220 ohm resister and then to the long lead.  On the short lead, connect a black wire.</a:t>
            </a:r>
          </a:p>
          <a:p>
            <a:endParaRPr lang="en-US" dirty="0"/>
          </a:p>
          <a:p>
            <a:r>
              <a:rPr lang="en-US" dirty="0"/>
              <a:t>Use 24-26 AWG stranded wire.</a:t>
            </a:r>
          </a:p>
          <a:p>
            <a:endParaRPr lang="en-US" dirty="0"/>
          </a:p>
          <a:p>
            <a:r>
              <a:rPr lang="en-US" dirty="0"/>
              <a:t>When powered with 5 volts,</a:t>
            </a:r>
          </a:p>
          <a:p>
            <a:r>
              <a:rPr lang="en-US" dirty="0"/>
              <a:t>Each emitter will draw about 14 mA.   </a:t>
            </a:r>
          </a:p>
        </p:txBody>
      </p:sp>
      <p:sp>
        <p:nvSpPr>
          <p:cNvPr id="8" name="TextBox 7">
            <a:extLst>
              <a:ext uri="{FF2B5EF4-FFF2-40B4-BE49-F238E27FC236}">
                <a16:creationId xmlns:a16="http://schemas.microsoft.com/office/drawing/2014/main" id="{6152589E-0721-4DAB-9C6B-5D79FBB46170}"/>
              </a:ext>
            </a:extLst>
          </p:cNvPr>
          <p:cNvSpPr txBox="1"/>
          <p:nvPr/>
        </p:nvSpPr>
        <p:spPr>
          <a:xfrm>
            <a:off x="7549396" y="1721853"/>
            <a:ext cx="2876885" cy="4524315"/>
          </a:xfrm>
          <a:prstGeom prst="rect">
            <a:avLst/>
          </a:prstGeom>
          <a:noFill/>
        </p:spPr>
        <p:txBody>
          <a:bodyPr wrap="square" rtlCol="0">
            <a:spAutoFit/>
          </a:bodyPr>
          <a:lstStyle/>
          <a:p>
            <a:r>
              <a:rPr lang="en-US" dirty="0"/>
              <a:t>The Dark Blub Component is the Detector.  </a:t>
            </a:r>
          </a:p>
          <a:p>
            <a:endParaRPr lang="en-US" dirty="0"/>
          </a:p>
          <a:p>
            <a:r>
              <a:rPr lang="en-US" dirty="0"/>
              <a:t>Connect a white wire to the long lead.  Connect a yellow wire to the short lead.  </a:t>
            </a:r>
          </a:p>
          <a:p>
            <a:endParaRPr lang="en-US" dirty="0"/>
          </a:p>
          <a:p>
            <a:r>
              <a:rPr lang="en-US" dirty="0"/>
              <a:t>Use 24-26 AWG stranded wire.</a:t>
            </a:r>
          </a:p>
          <a:p>
            <a:endParaRPr lang="en-US" dirty="0"/>
          </a:p>
          <a:p>
            <a:r>
              <a:rPr lang="en-US" dirty="0"/>
              <a:t>In the circuit, the white lead will be connected to ground.  When the detector is “on”, current will flow from the yellow wire though the detector to ground. </a:t>
            </a:r>
          </a:p>
        </p:txBody>
      </p:sp>
      <p:cxnSp>
        <p:nvCxnSpPr>
          <p:cNvPr id="3" name="Straight Connector 2">
            <a:extLst>
              <a:ext uri="{FF2B5EF4-FFF2-40B4-BE49-F238E27FC236}">
                <a16:creationId xmlns:a16="http://schemas.microsoft.com/office/drawing/2014/main" id="{DC25F6D6-AD7D-434E-B406-65E07DD7CC91}"/>
              </a:ext>
            </a:extLst>
          </p:cNvPr>
          <p:cNvCxnSpPr>
            <a:cxnSpLocks/>
          </p:cNvCxnSpPr>
          <p:nvPr/>
        </p:nvCxnSpPr>
        <p:spPr>
          <a:xfrm>
            <a:off x="914400" y="608053"/>
            <a:ext cx="10434372" cy="5792747"/>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95819501-6767-44EA-B4BE-1A2FF43F4824}"/>
              </a:ext>
            </a:extLst>
          </p:cNvPr>
          <p:cNvCxnSpPr>
            <a:cxnSpLocks/>
          </p:cNvCxnSpPr>
          <p:nvPr/>
        </p:nvCxnSpPr>
        <p:spPr>
          <a:xfrm flipV="1">
            <a:off x="914400" y="608054"/>
            <a:ext cx="10063042" cy="5523532"/>
          </a:xfrm>
          <a:prstGeom prst="line">
            <a:avLst/>
          </a:prstGeom>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190E37FD-E61E-4B64-87F1-90624C81EB42}"/>
              </a:ext>
            </a:extLst>
          </p:cNvPr>
          <p:cNvSpPr txBox="1"/>
          <p:nvPr/>
        </p:nvSpPr>
        <p:spPr>
          <a:xfrm>
            <a:off x="4479168" y="1098339"/>
            <a:ext cx="3070228" cy="369332"/>
          </a:xfrm>
          <a:prstGeom prst="rect">
            <a:avLst/>
          </a:prstGeom>
          <a:noFill/>
        </p:spPr>
        <p:txBody>
          <a:bodyPr wrap="square" rtlCol="0">
            <a:spAutoFit/>
          </a:bodyPr>
          <a:lstStyle/>
          <a:p>
            <a:r>
              <a:rPr lang="en-US" dirty="0">
                <a:solidFill>
                  <a:srgbClr val="FF0000"/>
                </a:solidFill>
              </a:rPr>
              <a:t>OBSOLETE!!  Design Changed</a:t>
            </a:r>
            <a:r>
              <a:rPr lang="en-US" dirty="0"/>
              <a:t>. </a:t>
            </a:r>
          </a:p>
        </p:txBody>
      </p:sp>
    </p:spTree>
    <p:extLst>
      <p:ext uri="{BB962C8B-B14F-4D97-AF65-F5344CB8AC3E}">
        <p14:creationId xmlns:p14="http://schemas.microsoft.com/office/powerpoint/2010/main" val="1750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2D59A-7F37-4C84-8373-D5C654D60CCD}"/>
              </a:ext>
            </a:extLst>
          </p:cNvPr>
          <p:cNvPicPr>
            <a:picLocks noChangeAspect="1"/>
          </p:cNvPicPr>
          <p:nvPr/>
        </p:nvPicPr>
        <p:blipFill>
          <a:blip r:embed="rId2"/>
          <a:stretch>
            <a:fillRect/>
          </a:stretch>
        </p:blipFill>
        <p:spPr>
          <a:xfrm>
            <a:off x="770020" y="701906"/>
            <a:ext cx="11421979" cy="5848465"/>
          </a:xfrm>
          <a:prstGeom prst="rect">
            <a:avLst/>
          </a:prstGeom>
        </p:spPr>
      </p:pic>
      <p:sp>
        <p:nvSpPr>
          <p:cNvPr id="2" name="TextBox 1">
            <a:extLst>
              <a:ext uri="{FF2B5EF4-FFF2-40B4-BE49-F238E27FC236}">
                <a16:creationId xmlns:a16="http://schemas.microsoft.com/office/drawing/2014/main" id="{2DD1B542-9F10-437F-8341-A607E282764C}"/>
              </a:ext>
            </a:extLst>
          </p:cNvPr>
          <p:cNvSpPr txBox="1"/>
          <p:nvPr/>
        </p:nvSpPr>
        <p:spPr>
          <a:xfrm>
            <a:off x="4021289" y="531883"/>
            <a:ext cx="4967065" cy="523220"/>
          </a:xfrm>
          <a:prstGeom prst="rect">
            <a:avLst/>
          </a:prstGeom>
          <a:noFill/>
        </p:spPr>
        <p:txBody>
          <a:bodyPr wrap="none" rtlCol="0">
            <a:spAutoFit/>
          </a:bodyPr>
          <a:lstStyle/>
          <a:p>
            <a:r>
              <a:rPr lang="en-US" sz="2800" b="1" dirty="0"/>
              <a:t>Ring Detection Circuit, Version 1</a:t>
            </a:r>
          </a:p>
        </p:txBody>
      </p:sp>
      <p:sp>
        <p:nvSpPr>
          <p:cNvPr id="3" name="TextBox 2">
            <a:extLst>
              <a:ext uri="{FF2B5EF4-FFF2-40B4-BE49-F238E27FC236}">
                <a16:creationId xmlns:a16="http://schemas.microsoft.com/office/drawing/2014/main" id="{25C95E76-A6F6-4F75-831E-2F542DF7899D}"/>
              </a:ext>
            </a:extLst>
          </p:cNvPr>
          <p:cNvSpPr txBox="1"/>
          <p:nvPr/>
        </p:nvSpPr>
        <p:spPr>
          <a:xfrm>
            <a:off x="2775284" y="5786762"/>
            <a:ext cx="6487610" cy="646331"/>
          </a:xfrm>
          <a:prstGeom prst="rect">
            <a:avLst/>
          </a:prstGeom>
          <a:noFill/>
        </p:spPr>
        <p:txBody>
          <a:bodyPr wrap="none" rtlCol="0">
            <a:spAutoFit/>
          </a:bodyPr>
          <a:lstStyle/>
          <a:p>
            <a:r>
              <a:rPr lang="en-US" dirty="0"/>
              <a:t>This circuit was used in early development to test IR detection.  It is</a:t>
            </a:r>
          </a:p>
          <a:p>
            <a:r>
              <a:rPr lang="en-US" dirty="0"/>
              <a:t>not part of the final system.  </a:t>
            </a:r>
          </a:p>
        </p:txBody>
      </p:sp>
    </p:spTree>
    <p:extLst>
      <p:ext uri="{BB962C8B-B14F-4D97-AF65-F5344CB8AC3E}">
        <p14:creationId xmlns:p14="http://schemas.microsoft.com/office/powerpoint/2010/main" val="4239521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B75C9-1053-4D9D-85E8-8DFCCBFA9A15}"/>
              </a:ext>
            </a:extLst>
          </p:cNvPr>
          <p:cNvPicPr>
            <a:picLocks noChangeAspect="1"/>
          </p:cNvPicPr>
          <p:nvPr/>
        </p:nvPicPr>
        <p:blipFill>
          <a:blip r:embed="rId2"/>
          <a:stretch>
            <a:fillRect/>
          </a:stretch>
        </p:blipFill>
        <p:spPr>
          <a:xfrm>
            <a:off x="2889253" y="1140064"/>
            <a:ext cx="6105100" cy="5197675"/>
          </a:xfrm>
          <a:prstGeom prst="rect">
            <a:avLst/>
          </a:prstGeom>
        </p:spPr>
      </p:pic>
      <p:sp>
        <p:nvSpPr>
          <p:cNvPr id="4" name="TextBox 3">
            <a:extLst>
              <a:ext uri="{FF2B5EF4-FFF2-40B4-BE49-F238E27FC236}">
                <a16:creationId xmlns:a16="http://schemas.microsoft.com/office/drawing/2014/main" id="{540F91A9-24C1-44C4-B597-157D53577D12}"/>
              </a:ext>
            </a:extLst>
          </p:cNvPr>
          <p:cNvSpPr txBox="1"/>
          <p:nvPr/>
        </p:nvSpPr>
        <p:spPr>
          <a:xfrm>
            <a:off x="4119423" y="373786"/>
            <a:ext cx="3337132" cy="523220"/>
          </a:xfrm>
          <a:prstGeom prst="rect">
            <a:avLst/>
          </a:prstGeom>
          <a:noFill/>
        </p:spPr>
        <p:txBody>
          <a:bodyPr wrap="none" rtlCol="0">
            <a:spAutoFit/>
          </a:bodyPr>
          <a:lstStyle/>
          <a:p>
            <a:r>
              <a:rPr lang="en-US" sz="2800" b="1" dirty="0"/>
              <a:t>Pinout for </a:t>
            </a:r>
            <a:r>
              <a:rPr lang="en-US" sz="2800" b="1" dirty="0" err="1"/>
              <a:t>nodeMCU</a:t>
            </a:r>
            <a:endParaRPr lang="en-US" sz="2800" b="1" dirty="0"/>
          </a:p>
        </p:txBody>
      </p:sp>
    </p:spTree>
    <p:extLst>
      <p:ext uri="{BB962C8B-B14F-4D97-AF65-F5344CB8AC3E}">
        <p14:creationId xmlns:p14="http://schemas.microsoft.com/office/powerpoint/2010/main" val="3957774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CD2EF-E80C-4DD6-BAD0-E3E2D0AE4CC3}"/>
              </a:ext>
            </a:extLst>
          </p:cNvPr>
          <p:cNvPicPr>
            <a:picLocks noChangeAspect="1"/>
          </p:cNvPicPr>
          <p:nvPr/>
        </p:nvPicPr>
        <p:blipFill>
          <a:blip r:embed="rId2"/>
          <a:stretch>
            <a:fillRect/>
          </a:stretch>
        </p:blipFill>
        <p:spPr>
          <a:xfrm>
            <a:off x="1301157" y="251786"/>
            <a:ext cx="9469844" cy="6354427"/>
          </a:xfrm>
          <a:prstGeom prst="rect">
            <a:avLst/>
          </a:prstGeom>
        </p:spPr>
      </p:pic>
    </p:spTree>
    <p:extLst>
      <p:ext uri="{BB962C8B-B14F-4D97-AF65-F5344CB8AC3E}">
        <p14:creationId xmlns:p14="http://schemas.microsoft.com/office/powerpoint/2010/main" val="4292529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B6F3C-A8CB-406C-98C9-FBA5F12980AC}"/>
              </a:ext>
            </a:extLst>
          </p:cNvPr>
          <p:cNvPicPr>
            <a:picLocks noChangeAspect="1"/>
          </p:cNvPicPr>
          <p:nvPr/>
        </p:nvPicPr>
        <p:blipFill rotWithShape="1">
          <a:blip r:embed="rId2"/>
          <a:srcRect l="1459" t="-975" r="-1459" b="975"/>
          <a:stretch/>
        </p:blipFill>
        <p:spPr>
          <a:xfrm>
            <a:off x="2560320" y="914400"/>
            <a:ext cx="7680960" cy="5481937"/>
          </a:xfrm>
          <a:prstGeom prst="rect">
            <a:avLst/>
          </a:prstGeom>
        </p:spPr>
      </p:pic>
      <p:sp>
        <p:nvSpPr>
          <p:cNvPr id="4" name="TextBox 3">
            <a:extLst>
              <a:ext uri="{FF2B5EF4-FFF2-40B4-BE49-F238E27FC236}">
                <a16:creationId xmlns:a16="http://schemas.microsoft.com/office/drawing/2014/main" id="{B7E4A2C0-05FA-4EDF-A258-90AF1E97E0C5}"/>
              </a:ext>
            </a:extLst>
          </p:cNvPr>
          <p:cNvSpPr txBox="1"/>
          <p:nvPr/>
        </p:nvSpPr>
        <p:spPr>
          <a:xfrm>
            <a:off x="3860868" y="323335"/>
            <a:ext cx="6588086" cy="523220"/>
          </a:xfrm>
          <a:prstGeom prst="rect">
            <a:avLst/>
          </a:prstGeom>
          <a:noFill/>
        </p:spPr>
        <p:txBody>
          <a:bodyPr wrap="none" rtlCol="0">
            <a:spAutoFit/>
          </a:bodyPr>
          <a:lstStyle/>
          <a:p>
            <a:r>
              <a:rPr lang="en-US" sz="2800" b="1" dirty="0"/>
              <a:t>INFO About Arduino NANO – Pin Mappings</a:t>
            </a:r>
          </a:p>
        </p:txBody>
      </p:sp>
    </p:spTree>
    <p:extLst>
      <p:ext uri="{BB962C8B-B14F-4D97-AF65-F5344CB8AC3E}">
        <p14:creationId xmlns:p14="http://schemas.microsoft.com/office/powerpoint/2010/main" val="311902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3671F3-E5C5-4D75-9796-4CC8B017B1AA}"/>
              </a:ext>
            </a:extLst>
          </p:cNvPr>
          <p:cNvPicPr>
            <a:picLocks noChangeAspect="1"/>
          </p:cNvPicPr>
          <p:nvPr/>
        </p:nvPicPr>
        <p:blipFill>
          <a:blip r:embed="rId2"/>
          <a:stretch>
            <a:fillRect/>
          </a:stretch>
        </p:blipFill>
        <p:spPr>
          <a:xfrm>
            <a:off x="3654598" y="1010825"/>
            <a:ext cx="1282043" cy="922171"/>
          </a:xfrm>
          <a:prstGeom prst="rect">
            <a:avLst/>
          </a:prstGeom>
        </p:spPr>
      </p:pic>
      <p:sp>
        <p:nvSpPr>
          <p:cNvPr id="6" name="TextBox 5">
            <a:extLst>
              <a:ext uri="{FF2B5EF4-FFF2-40B4-BE49-F238E27FC236}">
                <a16:creationId xmlns:a16="http://schemas.microsoft.com/office/drawing/2014/main" id="{5985291F-5BD3-41AA-B40D-C40DB45E3754}"/>
              </a:ext>
            </a:extLst>
          </p:cNvPr>
          <p:cNvSpPr txBox="1"/>
          <p:nvPr/>
        </p:nvSpPr>
        <p:spPr>
          <a:xfrm>
            <a:off x="3703143" y="1866911"/>
            <a:ext cx="1342189" cy="261610"/>
          </a:xfrm>
          <a:prstGeom prst="rect">
            <a:avLst/>
          </a:prstGeom>
          <a:noFill/>
        </p:spPr>
        <p:txBody>
          <a:bodyPr wrap="square" rtlCol="0">
            <a:spAutoFit/>
          </a:bodyPr>
          <a:lstStyle/>
          <a:p>
            <a:r>
              <a:rPr lang="en-US" sz="1100" dirty="0"/>
              <a:t>Main FMS Server</a:t>
            </a:r>
          </a:p>
        </p:txBody>
      </p:sp>
      <p:pic>
        <p:nvPicPr>
          <p:cNvPr id="14" name="Picture 13">
            <a:extLst>
              <a:ext uri="{FF2B5EF4-FFF2-40B4-BE49-F238E27FC236}">
                <a16:creationId xmlns:a16="http://schemas.microsoft.com/office/drawing/2014/main" id="{41484C37-7344-410A-9513-154AD6F22352}"/>
              </a:ext>
            </a:extLst>
          </p:cNvPr>
          <p:cNvPicPr>
            <a:picLocks noChangeAspect="1"/>
          </p:cNvPicPr>
          <p:nvPr/>
        </p:nvPicPr>
        <p:blipFill>
          <a:blip r:embed="rId3"/>
          <a:stretch>
            <a:fillRect/>
          </a:stretch>
        </p:blipFill>
        <p:spPr>
          <a:xfrm>
            <a:off x="1599615" y="1828472"/>
            <a:ext cx="1856446" cy="1076825"/>
          </a:xfrm>
          <a:prstGeom prst="rect">
            <a:avLst/>
          </a:prstGeom>
        </p:spPr>
      </p:pic>
      <p:pic>
        <p:nvPicPr>
          <p:cNvPr id="16" name="Picture 15">
            <a:extLst>
              <a:ext uri="{FF2B5EF4-FFF2-40B4-BE49-F238E27FC236}">
                <a16:creationId xmlns:a16="http://schemas.microsoft.com/office/drawing/2014/main" id="{AEFE512A-75B9-4CD4-BAA8-98138B79E4DC}"/>
              </a:ext>
            </a:extLst>
          </p:cNvPr>
          <p:cNvPicPr>
            <a:picLocks noChangeAspect="1"/>
          </p:cNvPicPr>
          <p:nvPr/>
        </p:nvPicPr>
        <p:blipFill>
          <a:blip r:embed="rId4"/>
          <a:stretch>
            <a:fillRect/>
          </a:stretch>
        </p:blipFill>
        <p:spPr>
          <a:xfrm>
            <a:off x="3175299" y="4306910"/>
            <a:ext cx="809334" cy="2061933"/>
          </a:xfrm>
          <a:prstGeom prst="rect">
            <a:avLst/>
          </a:prstGeom>
        </p:spPr>
      </p:pic>
      <p:pic>
        <p:nvPicPr>
          <p:cNvPr id="18" name="Picture 17">
            <a:extLst>
              <a:ext uri="{FF2B5EF4-FFF2-40B4-BE49-F238E27FC236}">
                <a16:creationId xmlns:a16="http://schemas.microsoft.com/office/drawing/2014/main" id="{490AE4A2-0D02-4452-A223-E9B53A353C0F}"/>
              </a:ext>
            </a:extLst>
          </p:cNvPr>
          <p:cNvPicPr>
            <a:picLocks noChangeAspect="1"/>
          </p:cNvPicPr>
          <p:nvPr/>
        </p:nvPicPr>
        <p:blipFill>
          <a:blip r:embed="rId4"/>
          <a:stretch>
            <a:fillRect/>
          </a:stretch>
        </p:blipFill>
        <p:spPr>
          <a:xfrm flipH="1">
            <a:off x="6126055" y="4256516"/>
            <a:ext cx="809334" cy="2061933"/>
          </a:xfrm>
          <a:prstGeom prst="rect">
            <a:avLst/>
          </a:prstGeom>
        </p:spPr>
      </p:pic>
      <p:pic>
        <p:nvPicPr>
          <p:cNvPr id="20" name="Picture 19">
            <a:extLst>
              <a:ext uri="{FF2B5EF4-FFF2-40B4-BE49-F238E27FC236}">
                <a16:creationId xmlns:a16="http://schemas.microsoft.com/office/drawing/2014/main" id="{50F7F956-B807-4735-B3F5-0C45EAD7C485}"/>
              </a:ext>
            </a:extLst>
          </p:cNvPr>
          <p:cNvPicPr>
            <a:picLocks noChangeAspect="1"/>
          </p:cNvPicPr>
          <p:nvPr/>
        </p:nvPicPr>
        <p:blipFill>
          <a:blip r:embed="rId5"/>
          <a:stretch>
            <a:fillRect/>
          </a:stretch>
        </p:blipFill>
        <p:spPr>
          <a:xfrm>
            <a:off x="1740321" y="4121960"/>
            <a:ext cx="1409173" cy="2395872"/>
          </a:xfrm>
          <a:prstGeom prst="rect">
            <a:avLst/>
          </a:prstGeom>
        </p:spPr>
      </p:pic>
      <p:pic>
        <p:nvPicPr>
          <p:cNvPr id="21" name="Picture 20">
            <a:extLst>
              <a:ext uri="{FF2B5EF4-FFF2-40B4-BE49-F238E27FC236}">
                <a16:creationId xmlns:a16="http://schemas.microsoft.com/office/drawing/2014/main" id="{AE5B9732-4324-44E7-9478-7D7AD125D61E}"/>
              </a:ext>
            </a:extLst>
          </p:cNvPr>
          <p:cNvPicPr>
            <a:picLocks noChangeAspect="1"/>
          </p:cNvPicPr>
          <p:nvPr/>
        </p:nvPicPr>
        <p:blipFill>
          <a:blip r:embed="rId5"/>
          <a:stretch>
            <a:fillRect/>
          </a:stretch>
        </p:blipFill>
        <p:spPr>
          <a:xfrm flipH="1">
            <a:off x="6981216" y="4141413"/>
            <a:ext cx="1409173" cy="2395872"/>
          </a:xfrm>
          <a:prstGeom prst="rect">
            <a:avLst/>
          </a:prstGeom>
        </p:spPr>
      </p:pic>
      <p:pic>
        <p:nvPicPr>
          <p:cNvPr id="23" name="Picture 22">
            <a:extLst>
              <a:ext uri="{FF2B5EF4-FFF2-40B4-BE49-F238E27FC236}">
                <a16:creationId xmlns:a16="http://schemas.microsoft.com/office/drawing/2014/main" id="{7F7428CB-27BE-41A5-950E-3801F9946E7E}"/>
              </a:ext>
            </a:extLst>
          </p:cNvPr>
          <p:cNvPicPr>
            <a:picLocks noChangeAspect="1"/>
          </p:cNvPicPr>
          <p:nvPr/>
        </p:nvPicPr>
        <p:blipFill>
          <a:blip r:embed="rId6"/>
          <a:stretch>
            <a:fillRect/>
          </a:stretch>
        </p:blipFill>
        <p:spPr>
          <a:xfrm>
            <a:off x="4092040" y="4021489"/>
            <a:ext cx="809334" cy="1729536"/>
          </a:xfrm>
          <a:prstGeom prst="rect">
            <a:avLst/>
          </a:prstGeom>
        </p:spPr>
      </p:pic>
      <p:pic>
        <p:nvPicPr>
          <p:cNvPr id="24" name="Picture 23">
            <a:extLst>
              <a:ext uri="{FF2B5EF4-FFF2-40B4-BE49-F238E27FC236}">
                <a16:creationId xmlns:a16="http://schemas.microsoft.com/office/drawing/2014/main" id="{8143C1FE-8933-4C52-9111-3B764BBC8B48}"/>
              </a:ext>
            </a:extLst>
          </p:cNvPr>
          <p:cNvPicPr>
            <a:picLocks noChangeAspect="1"/>
          </p:cNvPicPr>
          <p:nvPr/>
        </p:nvPicPr>
        <p:blipFill>
          <a:blip r:embed="rId6"/>
          <a:stretch>
            <a:fillRect/>
          </a:stretch>
        </p:blipFill>
        <p:spPr>
          <a:xfrm>
            <a:off x="5204361" y="4085991"/>
            <a:ext cx="809334" cy="1729536"/>
          </a:xfrm>
          <a:prstGeom prst="rect">
            <a:avLst/>
          </a:prstGeom>
        </p:spPr>
      </p:pic>
      <p:pic>
        <p:nvPicPr>
          <p:cNvPr id="26" name="Picture 25">
            <a:extLst>
              <a:ext uri="{FF2B5EF4-FFF2-40B4-BE49-F238E27FC236}">
                <a16:creationId xmlns:a16="http://schemas.microsoft.com/office/drawing/2014/main" id="{9CB448C6-E059-4B71-AB7A-07C01A5FAFCB}"/>
              </a:ext>
            </a:extLst>
          </p:cNvPr>
          <p:cNvPicPr>
            <a:picLocks noChangeAspect="1"/>
          </p:cNvPicPr>
          <p:nvPr/>
        </p:nvPicPr>
        <p:blipFill>
          <a:blip r:embed="rId7"/>
          <a:stretch>
            <a:fillRect/>
          </a:stretch>
        </p:blipFill>
        <p:spPr>
          <a:xfrm>
            <a:off x="7565257" y="1489370"/>
            <a:ext cx="1053040" cy="1660020"/>
          </a:xfrm>
          <a:prstGeom prst="rect">
            <a:avLst/>
          </a:prstGeom>
        </p:spPr>
      </p:pic>
      <p:pic>
        <p:nvPicPr>
          <p:cNvPr id="28" name="Picture 27">
            <a:extLst>
              <a:ext uri="{FF2B5EF4-FFF2-40B4-BE49-F238E27FC236}">
                <a16:creationId xmlns:a16="http://schemas.microsoft.com/office/drawing/2014/main" id="{AB1E1BDD-892A-4D41-92DD-C7FF506A5273}"/>
              </a:ext>
            </a:extLst>
          </p:cNvPr>
          <p:cNvPicPr>
            <a:picLocks noChangeAspect="1"/>
          </p:cNvPicPr>
          <p:nvPr/>
        </p:nvPicPr>
        <p:blipFill>
          <a:blip r:embed="rId8"/>
          <a:stretch>
            <a:fillRect/>
          </a:stretch>
        </p:blipFill>
        <p:spPr>
          <a:xfrm>
            <a:off x="8943341" y="824119"/>
            <a:ext cx="2517436" cy="1542765"/>
          </a:xfrm>
          <a:prstGeom prst="rect">
            <a:avLst/>
          </a:prstGeom>
        </p:spPr>
      </p:pic>
      <p:pic>
        <p:nvPicPr>
          <p:cNvPr id="30" name="Picture 29">
            <a:extLst>
              <a:ext uri="{FF2B5EF4-FFF2-40B4-BE49-F238E27FC236}">
                <a16:creationId xmlns:a16="http://schemas.microsoft.com/office/drawing/2014/main" id="{07C97FB8-8327-4602-A3EB-2F087178CA69}"/>
              </a:ext>
            </a:extLst>
          </p:cNvPr>
          <p:cNvPicPr>
            <a:picLocks noChangeAspect="1"/>
          </p:cNvPicPr>
          <p:nvPr/>
        </p:nvPicPr>
        <p:blipFill>
          <a:blip r:embed="rId9"/>
          <a:stretch>
            <a:fillRect/>
          </a:stretch>
        </p:blipFill>
        <p:spPr>
          <a:xfrm>
            <a:off x="3215357" y="3905295"/>
            <a:ext cx="590308" cy="465163"/>
          </a:xfrm>
          <a:prstGeom prst="rect">
            <a:avLst/>
          </a:prstGeom>
        </p:spPr>
      </p:pic>
      <p:pic>
        <p:nvPicPr>
          <p:cNvPr id="31" name="Picture 30">
            <a:extLst>
              <a:ext uri="{FF2B5EF4-FFF2-40B4-BE49-F238E27FC236}">
                <a16:creationId xmlns:a16="http://schemas.microsoft.com/office/drawing/2014/main" id="{D74630C9-D05D-414F-90E7-EFFF7F2FE421}"/>
              </a:ext>
            </a:extLst>
          </p:cNvPr>
          <p:cNvPicPr>
            <a:picLocks noChangeAspect="1"/>
          </p:cNvPicPr>
          <p:nvPr/>
        </p:nvPicPr>
        <p:blipFill>
          <a:blip r:embed="rId9"/>
          <a:stretch>
            <a:fillRect/>
          </a:stretch>
        </p:blipFill>
        <p:spPr>
          <a:xfrm>
            <a:off x="6421070" y="3788908"/>
            <a:ext cx="590308" cy="465163"/>
          </a:xfrm>
          <a:prstGeom prst="rect">
            <a:avLst/>
          </a:prstGeom>
        </p:spPr>
      </p:pic>
      <p:cxnSp>
        <p:nvCxnSpPr>
          <p:cNvPr id="40" name="Straight Connector 39">
            <a:extLst>
              <a:ext uri="{FF2B5EF4-FFF2-40B4-BE49-F238E27FC236}">
                <a16:creationId xmlns:a16="http://schemas.microsoft.com/office/drawing/2014/main" id="{39D6CC1D-CD84-4B6A-8D77-88B54A44478D}"/>
              </a:ext>
            </a:extLst>
          </p:cNvPr>
          <p:cNvCxnSpPr>
            <a:cxnSpLocks/>
          </p:cNvCxnSpPr>
          <p:nvPr/>
        </p:nvCxnSpPr>
        <p:spPr>
          <a:xfrm>
            <a:off x="9143439" y="3678437"/>
            <a:ext cx="9284" cy="2858848"/>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7522545C-6E30-4EDA-9A4F-A384CFAD6230}"/>
              </a:ext>
            </a:extLst>
          </p:cNvPr>
          <p:cNvCxnSpPr/>
          <p:nvPr/>
        </p:nvCxnSpPr>
        <p:spPr>
          <a:xfrm flipH="1">
            <a:off x="8929924" y="3678437"/>
            <a:ext cx="204232" cy="0"/>
          </a:xfrm>
          <a:prstGeom prst="line">
            <a:avLst/>
          </a:prstGeom>
        </p:spPr>
        <p:style>
          <a:lnRef idx="3">
            <a:schemeClr val="accent1"/>
          </a:lnRef>
          <a:fillRef idx="0">
            <a:schemeClr val="accent1"/>
          </a:fillRef>
          <a:effectRef idx="2">
            <a:schemeClr val="accent1"/>
          </a:effectRef>
          <a:fontRef idx="minor">
            <a:schemeClr val="tx1"/>
          </a:fontRef>
        </p:style>
      </p:cxnSp>
      <p:pic>
        <p:nvPicPr>
          <p:cNvPr id="45" name="Picture 44">
            <a:extLst>
              <a:ext uri="{FF2B5EF4-FFF2-40B4-BE49-F238E27FC236}">
                <a16:creationId xmlns:a16="http://schemas.microsoft.com/office/drawing/2014/main" id="{F96DCD76-ED6E-4DC1-85DB-F2328E3ECED2}"/>
              </a:ext>
            </a:extLst>
          </p:cNvPr>
          <p:cNvPicPr>
            <a:picLocks noChangeAspect="1"/>
          </p:cNvPicPr>
          <p:nvPr/>
        </p:nvPicPr>
        <p:blipFill>
          <a:blip r:embed="rId9"/>
          <a:stretch>
            <a:fillRect/>
          </a:stretch>
        </p:blipFill>
        <p:spPr>
          <a:xfrm>
            <a:off x="8399672" y="4294358"/>
            <a:ext cx="590308" cy="465163"/>
          </a:xfrm>
          <a:prstGeom prst="rect">
            <a:avLst/>
          </a:prstGeom>
        </p:spPr>
      </p:pic>
      <p:pic>
        <p:nvPicPr>
          <p:cNvPr id="46" name="Picture 45">
            <a:extLst>
              <a:ext uri="{FF2B5EF4-FFF2-40B4-BE49-F238E27FC236}">
                <a16:creationId xmlns:a16="http://schemas.microsoft.com/office/drawing/2014/main" id="{136DBD23-713A-4E8A-BF9E-4DACA47BD4C5}"/>
              </a:ext>
            </a:extLst>
          </p:cNvPr>
          <p:cNvPicPr>
            <a:picLocks noChangeAspect="1"/>
          </p:cNvPicPr>
          <p:nvPr/>
        </p:nvPicPr>
        <p:blipFill>
          <a:blip r:embed="rId9"/>
          <a:stretch>
            <a:fillRect/>
          </a:stretch>
        </p:blipFill>
        <p:spPr>
          <a:xfrm>
            <a:off x="5396845" y="3641788"/>
            <a:ext cx="590308" cy="465163"/>
          </a:xfrm>
          <a:prstGeom prst="rect">
            <a:avLst/>
          </a:prstGeom>
        </p:spPr>
      </p:pic>
      <p:pic>
        <p:nvPicPr>
          <p:cNvPr id="47" name="Picture 46">
            <a:extLst>
              <a:ext uri="{FF2B5EF4-FFF2-40B4-BE49-F238E27FC236}">
                <a16:creationId xmlns:a16="http://schemas.microsoft.com/office/drawing/2014/main" id="{AF44C358-19DD-401B-93D4-D492E7A86616}"/>
              </a:ext>
            </a:extLst>
          </p:cNvPr>
          <p:cNvPicPr>
            <a:picLocks noChangeAspect="1"/>
          </p:cNvPicPr>
          <p:nvPr/>
        </p:nvPicPr>
        <p:blipFill>
          <a:blip r:embed="rId9"/>
          <a:stretch>
            <a:fillRect/>
          </a:stretch>
        </p:blipFill>
        <p:spPr>
          <a:xfrm>
            <a:off x="4213040" y="3641789"/>
            <a:ext cx="590308" cy="465163"/>
          </a:xfrm>
          <a:prstGeom prst="rect">
            <a:avLst/>
          </a:prstGeom>
        </p:spPr>
      </p:pic>
      <p:pic>
        <p:nvPicPr>
          <p:cNvPr id="48" name="Picture 47">
            <a:extLst>
              <a:ext uri="{FF2B5EF4-FFF2-40B4-BE49-F238E27FC236}">
                <a16:creationId xmlns:a16="http://schemas.microsoft.com/office/drawing/2014/main" id="{F963762C-06F5-4066-B0C0-8A4E07A5846C}"/>
              </a:ext>
            </a:extLst>
          </p:cNvPr>
          <p:cNvPicPr>
            <a:picLocks noChangeAspect="1"/>
          </p:cNvPicPr>
          <p:nvPr/>
        </p:nvPicPr>
        <p:blipFill>
          <a:blip r:embed="rId9"/>
          <a:stretch>
            <a:fillRect/>
          </a:stretch>
        </p:blipFill>
        <p:spPr>
          <a:xfrm>
            <a:off x="1155004" y="4926545"/>
            <a:ext cx="571740" cy="450531"/>
          </a:xfrm>
          <a:prstGeom prst="rect">
            <a:avLst/>
          </a:prstGeom>
        </p:spPr>
      </p:pic>
      <p:cxnSp>
        <p:nvCxnSpPr>
          <p:cNvPr id="50" name="Straight Connector 49">
            <a:extLst>
              <a:ext uri="{FF2B5EF4-FFF2-40B4-BE49-F238E27FC236}">
                <a16:creationId xmlns:a16="http://schemas.microsoft.com/office/drawing/2014/main" id="{3745B17E-324F-407E-8992-5AE0C7B02FD7}"/>
              </a:ext>
            </a:extLst>
          </p:cNvPr>
          <p:cNvCxnSpPr>
            <a:cxnSpLocks/>
          </p:cNvCxnSpPr>
          <p:nvPr/>
        </p:nvCxnSpPr>
        <p:spPr>
          <a:xfrm>
            <a:off x="2320038" y="809827"/>
            <a:ext cx="4210684" cy="11334"/>
          </a:xfrm>
          <a:prstGeom prst="line">
            <a:avLst/>
          </a:prstGeom>
          <a:ln w="254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6BDD20C-3373-451F-A285-842A526DC52F}"/>
              </a:ext>
            </a:extLst>
          </p:cNvPr>
          <p:cNvCxnSpPr>
            <a:cxnSpLocks/>
          </p:cNvCxnSpPr>
          <p:nvPr/>
        </p:nvCxnSpPr>
        <p:spPr>
          <a:xfrm>
            <a:off x="2577431" y="824119"/>
            <a:ext cx="0" cy="771382"/>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81785E6-5430-43C5-89BB-38448E8E50C8}"/>
              </a:ext>
            </a:extLst>
          </p:cNvPr>
          <p:cNvCxnSpPr>
            <a:cxnSpLocks/>
          </p:cNvCxnSpPr>
          <p:nvPr/>
        </p:nvCxnSpPr>
        <p:spPr>
          <a:xfrm>
            <a:off x="4451809" y="824119"/>
            <a:ext cx="0" cy="2898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72314C-41E8-4E4F-A080-4255B47C1B5F}"/>
              </a:ext>
            </a:extLst>
          </p:cNvPr>
          <p:cNvCxnSpPr>
            <a:cxnSpLocks/>
          </p:cNvCxnSpPr>
          <p:nvPr/>
        </p:nvCxnSpPr>
        <p:spPr>
          <a:xfrm>
            <a:off x="7990229" y="1059444"/>
            <a:ext cx="0" cy="4374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6CC901EC-3F2D-4FD8-8046-CD0B965B16F6}"/>
              </a:ext>
            </a:extLst>
          </p:cNvPr>
          <p:cNvSpPr txBox="1"/>
          <p:nvPr/>
        </p:nvSpPr>
        <p:spPr>
          <a:xfrm>
            <a:off x="1433008" y="3047311"/>
            <a:ext cx="1258678" cy="261610"/>
          </a:xfrm>
          <a:prstGeom prst="rect">
            <a:avLst/>
          </a:prstGeom>
          <a:noFill/>
        </p:spPr>
        <p:txBody>
          <a:bodyPr wrap="none" rtlCol="0">
            <a:spAutoFit/>
          </a:bodyPr>
          <a:lstStyle/>
          <a:p>
            <a:r>
              <a:rPr lang="en-US" sz="1100" dirty="0"/>
              <a:t>FMS Administrator</a:t>
            </a:r>
          </a:p>
        </p:txBody>
      </p:sp>
      <p:sp>
        <p:nvSpPr>
          <p:cNvPr id="59" name="TextBox 58">
            <a:extLst>
              <a:ext uri="{FF2B5EF4-FFF2-40B4-BE49-F238E27FC236}">
                <a16:creationId xmlns:a16="http://schemas.microsoft.com/office/drawing/2014/main" id="{4803EDCE-683F-4868-9A28-0027C412F72A}"/>
              </a:ext>
            </a:extLst>
          </p:cNvPr>
          <p:cNvSpPr txBox="1"/>
          <p:nvPr/>
        </p:nvSpPr>
        <p:spPr>
          <a:xfrm>
            <a:off x="8618297" y="2570437"/>
            <a:ext cx="2379177" cy="261610"/>
          </a:xfrm>
          <a:prstGeom prst="rect">
            <a:avLst/>
          </a:prstGeom>
          <a:noFill/>
        </p:spPr>
        <p:txBody>
          <a:bodyPr wrap="none" rtlCol="0">
            <a:spAutoFit/>
          </a:bodyPr>
          <a:lstStyle/>
          <a:p>
            <a:r>
              <a:rPr lang="en-US" sz="1100" dirty="0"/>
              <a:t>Web Client for Audience Score Board</a:t>
            </a:r>
          </a:p>
        </p:txBody>
      </p:sp>
      <p:sp>
        <p:nvSpPr>
          <p:cNvPr id="60" name="TextBox 59">
            <a:extLst>
              <a:ext uri="{FF2B5EF4-FFF2-40B4-BE49-F238E27FC236}">
                <a16:creationId xmlns:a16="http://schemas.microsoft.com/office/drawing/2014/main" id="{D5C4B33C-FFDB-4AD3-86EC-8CAEB38F0FC1}"/>
              </a:ext>
            </a:extLst>
          </p:cNvPr>
          <p:cNvSpPr txBox="1"/>
          <p:nvPr/>
        </p:nvSpPr>
        <p:spPr>
          <a:xfrm>
            <a:off x="2280356" y="1954884"/>
            <a:ext cx="970594" cy="877163"/>
          </a:xfrm>
          <a:prstGeom prst="rect">
            <a:avLst/>
          </a:prstGeom>
          <a:noFill/>
        </p:spPr>
        <p:txBody>
          <a:bodyPr wrap="square" rtlCol="0">
            <a:spAutoFit/>
          </a:bodyPr>
          <a:lstStyle/>
          <a:p>
            <a:r>
              <a:rPr lang="en-US" sz="1100" dirty="0">
                <a:solidFill>
                  <a:srgbClr val="FF0000"/>
                </a:solidFill>
                <a:highlight>
                  <a:srgbClr val="FFFF00"/>
                </a:highlight>
              </a:rPr>
              <a:t>Game Management (Website)</a:t>
            </a:r>
          </a:p>
          <a:p>
            <a:r>
              <a:rPr lang="en-US" dirty="0"/>
              <a:t>T</a:t>
            </a:r>
          </a:p>
        </p:txBody>
      </p:sp>
      <p:sp>
        <p:nvSpPr>
          <p:cNvPr id="61" name="TextBox 60">
            <a:extLst>
              <a:ext uri="{FF2B5EF4-FFF2-40B4-BE49-F238E27FC236}">
                <a16:creationId xmlns:a16="http://schemas.microsoft.com/office/drawing/2014/main" id="{87BF0AA1-A8A1-4FE8-AF58-889DA05E33EE}"/>
              </a:ext>
            </a:extLst>
          </p:cNvPr>
          <p:cNvSpPr txBox="1"/>
          <p:nvPr/>
        </p:nvSpPr>
        <p:spPr>
          <a:xfrm>
            <a:off x="3703143" y="2074060"/>
            <a:ext cx="1410964" cy="769441"/>
          </a:xfrm>
          <a:prstGeom prst="rect">
            <a:avLst/>
          </a:prstGeom>
          <a:noFill/>
        </p:spPr>
        <p:txBody>
          <a:bodyPr wrap="none" rtlCol="0">
            <a:spAutoFit/>
          </a:bodyPr>
          <a:lstStyle/>
          <a:p>
            <a:r>
              <a:rPr lang="en-US" sz="1100" dirty="0"/>
              <a:t>Provides Web site for</a:t>
            </a:r>
          </a:p>
          <a:p>
            <a:r>
              <a:rPr lang="en-US" sz="1100" dirty="0"/>
              <a:t>game Admin, and </a:t>
            </a:r>
          </a:p>
          <a:p>
            <a:r>
              <a:rPr lang="en-US" sz="1100" dirty="0"/>
              <a:t>Score board across</a:t>
            </a:r>
          </a:p>
          <a:p>
            <a:r>
              <a:rPr lang="en-US" sz="1100" dirty="0"/>
              <a:t>Wired LAN.</a:t>
            </a:r>
          </a:p>
        </p:txBody>
      </p:sp>
      <p:sp>
        <p:nvSpPr>
          <p:cNvPr id="62" name="TextBox 61">
            <a:extLst>
              <a:ext uri="{FF2B5EF4-FFF2-40B4-BE49-F238E27FC236}">
                <a16:creationId xmlns:a16="http://schemas.microsoft.com/office/drawing/2014/main" id="{E9B2462E-34F5-472C-B0B8-37C7413CE9C2}"/>
              </a:ext>
            </a:extLst>
          </p:cNvPr>
          <p:cNvSpPr txBox="1"/>
          <p:nvPr/>
        </p:nvSpPr>
        <p:spPr>
          <a:xfrm>
            <a:off x="9152723" y="3607915"/>
            <a:ext cx="2371162" cy="2292935"/>
          </a:xfrm>
          <a:prstGeom prst="rect">
            <a:avLst/>
          </a:prstGeom>
          <a:noFill/>
        </p:spPr>
        <p:txBody>
          <a:bodyPr wrap="none" rtlCol="0">
            <a:spAutoFit/>
          </a:bodyPr>
          <a:lstStyle/>
          <a:p>
            <a:r>
              <a:rPr lang="en-US" sz="1100" dirty="0"/>
              <a:t>Field Elements:</a:t>
            </a:r>
          </a:p>
          <a:p>
            <a:endParaRPr lang="en-US" sz="1100" dirty="0"/>
          </a:p>
          <a:p>
            <a:r>
              <a:rPr lang="en-US" sz="1100" dirty="0"/>
              <a:t>Each Field Element has a ESP8266 </a:t>
            </a:r>
            <a:r>
              <a:rPr lang="en-US" sz="1100" dirty="0" err="1"/>
              <a:t>wifi</a:t>
            </a:r>
            <a:endParaRPr lang="en-US" sz="1100" dirty="0"/>
          </a:p>
          <a:p>
            <a:r>
              <a:rPr lang="en-US" sz="1100" dirty="0"/>
              <a:t>Module for communication with the </a:t>
            </a:r>
          </a:p>
          <a:p>
            <a:r>
              <a:rPr lang="en-US" sz="1100" dirty="0"/>
              <a:t>Main FMS Server.  The comm is across</a:t>
            </a:r>
          </a:p>
          <a:p>
            <a:r>
              <a:rPr lang="en-US" sz="1100" dirty="0"/>
              <a:t>a private LAN created by the server.</a:t>
            </a:r>
          </a:p>
          <a:p>
            <a:endParaRPr lang="en-US" sz="1100" dirty="0"/>
          </a:p>
          <a:p>
            <a:r>
              <a:rPr lang="en-US" sz="1100" dirty="0"/>
              <a:t>The server collects hit counts from </a:t>
            </a:r>
          </a:p>
          <a:p>
            <a:r>
              <a:rPr lang="en-US" sz="1100" dirty="0"/>
              <a:t>each ESP8266 in real time, and sends</a:t>
            </a:r>
          </a:p>
          <a:p>
            <a:r>
              <a:rPr lang="en-US" sz="1100" dirty="0"/>
              <a:t>commands back to the ESP8266 to</a:t>
            </a:r>
          </a:p>
          <a:p>
            <a:r>
              <a:rPr lang="en-US" sz="1100" dirty="0"/>
              <a:t>control the </a:t>
            </a:r>
            <a:r>
              <a:rPr lang="en-US" sz="1100" dirty="0" err="1"/>
              <a:t>NeoPixels</a:t>
            </a:r>
            <a:r>
              <a:rPr lang="en-US" sz="1100" dirty="0"/>
              <a:t>, servos, and</a:t>
            </a:r>
          </a:p>
          <a:p>
            <a:r>
              <a:rPr lang="en-US" sz="1100" dirty="0"/>
              <a:t>motors in the game elements.</a:t>
            </a:r>
          </a:p>
          <a:p>
            <a:endParaRPr lang="en-US" sz="1100" dirty="0"/>
          </a:p>
        </p:txBody>
      </p:sp>
      <p:sp>
        <p:nvSpPr>
          <p:cNvPr id="63" name="TextBox 62">
            <a:extLst>
              <a:ext uri="{FF2B5EF4-FFF2-40B4-BE49-F238E27FC236}">
                <a16:creationId xmlns:a16="http://schemas.microsoft.com/office/drawing/2014/main" id="{595B11BE-B5CE-4E7C-BF8F-D1710A9C3009}"/>
              </a:ext>
            </a:extLst>
          </p:cNvPr>
          <p:cNvSpPr txBox="1"/>
          <p:nvPr/>
        </p:nvSpPr>
        <p:spPr>
          <a:xfrm>
            <a:off x="9275485" y="1222509"/>
            <a:ext cx="1964680" cy="923330"/>
          </a:xfrm>
          <a:prstGeom prst="rect">
            <a:avLst/>
          </a:prstGeom>
          <a:noFill/>
        </p:spPr>
        <p:txBody>
          <a:bodyPr wrap="square" rtlCol="0">
            <a:spAutoFit/>
          </a:bodyPr>
          <a:lstStyle/>
          <a:p>
            <a:r>
              <a:rPr lang="en-US" dirty="0">
                <a:solidFill>
                  <a:srgbClr val="FF0000"/>
                </a:solidFill>
                <a:highlight>
                  <a:srgbClr val="FFFF00"/>
                </a:highlight>
              </a:rPr>
              <a:t>EPIC GAME SCORE</a:t>
            </a:r>
          </a:p>
          <a:p>
            <a:pPr algn="ctr"/>
            <a:r>
              <a:rPr lang="en-US" dirty="0">
                <a:solidFill>
                  <a:srgbClr val="FF0000"/>
                </a:solidFill>
                <a:highlight>
                  <a:srgbClr val="FFFF00"/>
                </a:highlight>
              </a:rPr>
              <a:t>(Website)</a:t>
            </a:r>
          </a:p>
          <a:p>
            <a:r>
              <a:rPr lang="en-US" dirty="0"/>
              <a:t>T</a:t>
            </a:r>
          </a:p>
        </p:txBody>
      </p:sp>
      <p:sp>
        <p:nvSpPr>
          <p:cNvPr id="64" name="TextBox 63">
            <a:extLst>
              <a:ext uri="{FF2B5EF4-FFF2-40B4-BE49-F238E27FC236}">
                <a16:creationId xmlns:a16="http://schemas.microsoft.com/office/drawing/2014/main" id="{CE64BCFB-0AD6-4D16-AC43-0EB0539DF30E}"/>
              </a:ext>
            </a:extLst>
          </p:cNvPr>
          <p:cNvSpPr txBox="1"/>
          <p:nvPr/>
        </p:nvSpPr>
        <p:spPr>
          <a:xfrm>
            <a:off x="2508107" y="762285"/>
            <a:ext cx="2195011" cy="261610"/>
          </a:xfrm>
          <a:prstGeom prst="rect">
            <a:avLst/>
          </a:prstGeom>
          <a:noFill/>
        </p:spPr>
        <p:txBody>
          <a:bodyPr wrap="square" rtlCol="0">
            <a:spAutoFit/>
          </a:bodyPr>
          <a:lstStyle/>
          <a:p>
            <a:r>
              <a:rPr lang="en-US" sz="1100" dirty="0"/>
              <a:t>Epic FMS Internal Wired LAN</a:t>
            </a:r>
          </a:p>
        </p:txBody>
      </p:sp>
      <p:sp>
        <p:nvSpPr>
          <p:cNvPr id="65" name="TextBox 64">
            <a:extLst>
              <a:ext uri="{FF2B5EF4-FFF2-40B4-BE49-F238E27FC236}">
                <a16:creationId xmlns:a16="http://schemas.microsoft.com/office/drawing/2014/main" id="{23A46F55-AC2B-4B9C-BF6B-79C55DC1E8E8}"/>
              </a:ext>
            </a:extLst>
          </p:cNvPr>
          <p:cNvSpPr txBox="1"/>
          <p:nvPr/>
        </p:nvSpPr>
        <p:spPr>
          <a:xfrm>
            <a:off x="2515868" y="219589"/>
            <a:ext cx="5808706" cy="369332"/>
          </a:xfrm>
          <a:prstGeom prst="rect">
            <a:avLst/>
          </a:prstGeom>
          <a:noFill/>
        </p:spPr>
        <p:txBody>
          <a:bodyPr wrap="none" rtlCol="0">
            <a:spAutoFit/>
          </a:bodyPr>
          <a:lstStyle/>
          <a:p>
            <a:r>
              <a:rPr lang="en-US" b="1" dirty="0"/>
              <a:t>EPIC </a:t>
            </a:r>
            <a:r>
              <a:rPr lang="en-US" b="1" dirty="0" err="1"/>
              <a:t>Robotz</a:t>
            </a:r>
            <a:r>
              <a:rPr lang="en-US" b="1" dirty="0"/>
              <a:t> FMS System for the Fall 2021 Intramural Game</a:t>
            </a:r>
          </a:p>
        </p:txBody>
      </p:sp>
      <p:cxnSp>
        <p:nvCxnSpPr>
          <p:cNvPr id="67" name="Straight Connector 66">
            <a:extLst>
              <a:ext uri="{FF2B5EF4-FFF2-40B4-BE49-F238E27FC236}">
                <a16:creationId xmlns:a16="http://schemas.microsoft.com/office/drawing/2014/main" id="{B30A581C-EC26-4808-91CC-C8C189DF2095}"/>
              </a:ext>
            </a:extLst>
          </p:cNvPr>
          <p:cNvCxnSpPr/>
          <p:nvPr/>
        </p:nvCxnSpPr>
        <p:spPr>
          <a:xfrm flipH="1">
            <a:off x="8948491" y="6526036"/>
            <a:ext cx="204232" cy="0"/>
          </a:xfrm>
          <a:prstGeom prst="line">
            <a:avLst/>
          </a:prstGeom>
        </p:spPr>
        <p:style>
          <a:lnRef idx="3">
            <a:schemeClr val="accent1"/>
          </a:lnRef>
          <a:fillRef idx="0">
            <a:schemeClr val="accent1"/>
          </a:fillRef>
          <a:effectRef idx="2">
            <a:schemeClr val="accent1"/>
          </a:effectRef>
          <a:fontRef idx="minor">
            <a:schemeClr val="tx1"/>
          </a:fontRef>
        </p:style>
      </p:cxnSp>
      <p:pic>
        <p:nvPicPr>
          <p:cNvPr id="34" name="Picture 33">
            <a:extLst>
              <a:ext uri="{FF2B5EF4-FFF2-40B4-BE49-F238E27FC236}">
                <a16:creationId xmlns:a16="http://schemas.microsoft.com/office/drawing/2014/main" id="{A4396C49-685F-44B8-B507-736EF9DAD9D7}"/>
              </a:ext>
            </a:extLst>
          </p:cNvPr>
          <p:cNvPicPr>
            <a:picLocks noChangeAspect="1"/>
          </p:cNvPicPr>
          <p:nvPr/>
        </p:nvPicPr>
        <p:blipFill>
          <a:blip r:embed="rId9"/>
          <a:stretch>
            <a:fillRect/>
          </a:stretch>
        </p:blipFill>
        <p:spPr>
          <a:xfrm>
            <a:off x="1183206" y="4308311"/>
            <a:ext cx="571740" cy="450531"/>
          </a:xfrm>
          <a:prstGeom prst="rect">
            <a:avLst/>
          </a:prstGeom>
        </p:spPr>
      </p:pic>
      <p:pic>
        <p:nvPicPr>
          <p:cNvPr id="35" name="Picture 34">
            <a:extLst>
              <a:ext uri="{FF2B5EF4-FFF2-40B4-BE49-F238E27FC236}">
                <a16:creationId xmlns:a16="http://schemas.microsoft.com/office/drawing/2014/main" id="{EA3382C4-10FD-4FF7-8164-7A2D8CD09885}"/>
              </a:ext>
            </a:extLst>
          </p:cNvPr>
          <p:cNvPicPr>
            <a:picLocks noChangeAspect="1"/>
          </p:cNvPicPr>
          <p:nvPr/>
        </p:nvPicPr>
        <p:blipFill>
          <a:blip r:embed="rId9"/>
          <a:stretch>
            <a:fillRect/>
          </a:stretch>
        </p:blipFill>
        <p:spPr>
          <a:xfrm>
            <a:off x="1155004" y="5590261"/>
            <a:ext cx="571740" cy="450531"/>
          </a:xfrm>
          <a:prstGeom prst="rect">
            <a:avLst/>
          </a:prstGeom>
        </p:spPr>
      </p:pic>
      <p:pic>
        <p:nvPicPr>
          <p:cNvPr id="36" name="Picture 35">
            <a:extLst>
              <a:ext uri="{FF2B5EF4-FFF2-40B4-BE49-F238E27FC236}">
                <a16:creationId xmlns:a16="http://schemas.microsoft.com/office/drawing/2014/main" id="{F98F0E83-C24F-4D22-AB60-9CCC95E1A7F9}"/>
              </a:ext>
            </a:extLst>
          </p:cNvPr>
          <p:cNvPicPr>
            <a:picLocks noChangeAspect="1"/>
          </p:cNvPicPr>
          <p:nvPr/>
        </p:nvPicPr>
        <p:blipFill>
          <a:blip r:embed="rId9"/>
          <a:stretch>
            <a:fillRect/>
          </a:stretch>
        </p:blipFill>
        <p:spPr>
          <a:xfrm>
            <a:off x="8477142" y="4950759"/>
            <a:ext cx="590308" cy="465163"/>
          </a:xfrm>
          <a:prstGeom prst="rect">
            <a:avLst/>
          </a:prstGeom>
        </p:spPr>
      </p:pic>
      <p:pic>
        <p:nvPicPr>
          <p:cNvPr id="37" name="Picture 36">
            <a:extLst>
              <a:ext uri="{FF2B5EF4-FFF2-40B4-BE49-F238E27FC236}">
                <a16:creationId xmlns:a16="http://schemas.microsoft.com/office/drawing/2014/main" id="{6C9792CA-8BC6-49B6-A6EF-B2ACDD1A43F7}"/>
              </a:ext>
            </a:extLst>
          </p:cNvPr>
          <p:cNvPicPr>
            <a:picLocks noChangeAspect="1"/>
          </p:cNvPicPr>
          <p:nvPr/>
        </p:nvPicPr>
        <p:blipFill>
          <a:blip r:embed="rId9"/>
          <a:stretch>
            <a:fillRect/>
          </a:stretch>
        </p:blipFill>
        <p:spPr>
          <a:xfrm>
            <a:off x="8460299" y="5689926"/>
            <a:ext cx="590308" cy="465163"/>
          </a:xfrm>
          <a:prstGeom prst="rect">
            <a:avLst/>
          </a:prstGeom>
        </p:spPr>
      </p:pic>
      <p:pic>
        <p:nvPicPr>
          <p:cNvPr id="4" name="Picture 3">
            <a:extLst>
              <a:ext uri="{FF2B5EF4-FFF2-40B4-BE49-F238E27FC236}">
                <a16:creationId xmlns:a16="http://schemas.microsoft.com/office/drawing/2014/main" id="{39D3A0E1-516A-4811-8A87-700F2BF204BF}"/>
              </a:ext>
            </a:extLst>
          </p:cNvPr>
          <p:cNvPicPr>
            <a:picLocks noChangeAspect="1"/>
          </p:cNvPicPr>
          <p:nvPr/>
        </p:nvPicPr>
        <p:blipFill>
          <a:blip r:embed="rId10"/>
          <a:stretch>
            <a:fillRect/>
          </a:stretch>
        </p:blipFill>
        <p:spPr>
          <a:xfrm>
            <a:off x="5558760" y="1111032"/>
            <a:ext cx="1400268" cy="893905"/>
          </a:xfrm>
          <a:prstGeom prst="rect">
            <a:avLst/>
          </a:prstGeom>
        </p:spPr>
      </p:pic>
      <p:cxnSp>
        <p:nvCxnSpPr>
          <p:cNvPr id="41" name="Straight Arrow Connector 40">
            <a:extLst>
              <a:ext uri="{FF2B5EF4-FFF2-40B4-BE49-F238E27FC236}">
                <a16:creationId xmlns:a16="http://schemas.microsoft.com/office/drawing/2014/main" id="{645BADEE-6834-4FF3-8958-3A46FFA799C8}"/>
              </a:ext>
            </a:extLst>
          </p:cNvPr>
          <p:cNvCxnSpPr>
            <a:cxnSpLocks/>
          </p:cNvCxnSpPr>
          <p:nvPr/>
        </p:nvCxnSpPr>
        <p:spPr>
          <a:xfrm>
            <a:off x="6281820" y="821161"/>
            <a:ext cx="0" cy="2898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38E91708-7CFA-4CC9-97F7-0E34D5D32759}"/>
              </a:ext>
            </a:extLst>
          </p:cNvPr>
          <p:cNvCxnSpPr>
            <a:cxnSpLocks/>
          </p:cNvCxnSpPr>
          <p:nvPr/>
        </p:nvCxnSpPr>
        <p:spPr>
          <a:xfrm flipV="1">
            <a:off x="6609673" y="1187099"/>
            <a:ext cx="201345" cy="1821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61732D98-DB45-4F65-8AB8-9A3227E7980D}"/>
              </a:ext>
            </a:extLst>
          </p:cNvPr>
          <p:cNvSpPr txBox="1"/>
          <p:nvPr/>
        </p:nvSpPr>
        <p:spPr>
          <a:xfrm rot="2123637">
            <a:off x="6592820" y="1033572"/>
            <a:ext cx="732415" cy="261610"/>
          </a:xfrm>
          <a:prstGeom prst="rect">
            <a:avLst/>
          </a:prstGeom>
          <a:noFill/>
        </p:spPr>
        <p:txBody>
          <a:bodyPr wrap="square" rtlCol="0">
            <a:spAutoFit/>
          </a:bodyPr>
          <a:lstStyle/>
          <a:p>
            <a:r>
              <a:rPr lang="en-US" sz="1100" dirty="0"/>
              <a:t>To WLAN</a:t>
            </a:r>
          </a:p>
        </p:txBody>
      </p:sp>
      <p:sp>
        <p:nvSpPr>
          <p:cNvPr id="51" name="TextBox 50">
            <a:extLst>
              <a:ext uri="{FF2B5EF4-FFF2-40B4-BE49-F238E27FC236}">
                <a16:creationId xmlns:a16="http://schemas.microsoft.com/office/drawing/2014/main" id="{49A31D4D-B36B-4249-A10D-21472AD51003}"/>
              </a:ext>
            </a:extLst>
          </p:cNvPr>
          <p:cNvSpPr txBox="1"/>
          <p:nvPr/>
        </p:nvSpPr>
        <p:spPr>
          <a:xfrm>
            <a:off x="5531689" y="1921191"/>
            <a:ext cx="1499128" cy="1277273"/>
          </a:xfrm>
          <a:prstGeom prst="rect">
            <a:avLst/>
          </a:prstGeom>
          <a:noFill/>
        </p:spPr>
        <p:txBody>
          <a:bodyPr wrap="none" rtlCol="0">
            <a:spAutoFit/>
          </a:bodyPr>
          <a:lstStyle/>
          <a:p>
            <a:r>
              <a:rPr lang="en-US" sz="1100" dirty="0"/>
              <a:t>AP provides strong </a:t>
            </a:r>
            <a:r>
              <a:rPr lang="en-US" sz="1100" dirty="0" err="1"/>
              <a:t>wifi</a:t>
            </a:r>
            <a:endParaRPr lang="en-US" sz="1100" dirty="0"/>
          </a:p>
          <a:p>
            <a:r>
              <a:rPr lang="en-US" sz="1100" dirty="0"/>
              <a:t>Signal for Private </a:t>
            </a:r>
            <a:r>
              <a:rPr lang="en-US" sz="1100" dirty="0" err="1"/>
              <a:t>wifi</a:t>
            </a:r>
            <a:r>
              <a:rPr lang="en-US" sz="1100" dirty="0"/>
              <a:t> </a:t>
            </a:r>
          </a:p>
          <a:p>
            <a:r>
              <a:rPr lang="en-US" sz="1100" dirty="0"/>
              <a:t>Subnet, SSID=</a:t>
            </a:r>
            <a:r>
              <a:rPr lang="en-US" sz="1100" dirty="0" err="1"/>
              <a:t>epicfms</a:t>
            </a:r>
            <a:r>
              <a:rPr lang="en-US" sz="1100" dirty="0"/>
              <a:t>.</a:t>
            </a:r>
          </a:p>
          <a:p>
            <a:r>
              <a:rPr lang="en-US" sz="1100" dirty="0"/>
              <a:t>A hole in it’s firewall</a:t>
            </a:r>
          </a:p>
          <a:p>
            <a:r>
              <a:rPr lang="en-US" sz="1100" dirty="0"/>
              <a:t>Allows web access</a:t>
            </a:r>
          </a:p>
          <a:p>
            <a:r>
              <a:rPr lang="en-US" sz="1100" dirty="0"/>
              <a:t>To the Main FMS </a:t>
            </a:r>
          </a:p>
          <a:p>
            <a:r>
              <a:rPr lang="en-US" sz="1100" dirty="0"/>
              <a:t>Server.</a:t>
            </a:r>
          </a:p>
        </p:txBody>
      </p:sp>
      <p:sp>
        <p:nvSpPr>
          <p:cNvPr id="54" name="TextBox 53">
            <a:extLst>
              <a:ext uri="{FF2B5EF4-FFF2-40B4-BE49-F238E27FC236}">
                <a16:creationId xmlns:a16="http://schemas.microsoft.com/office/drawing/2014/main" id="{0233EB96-44D1-4537-A885-F429AEF0CB12}"/>
              </a:ext>
            </a:extLst>
          </p:cNvPr>
          <p:cNvSpPr txBox="1"/>
          <p:nvPr/>
        </p:nvSpPr>
        <p:spPr>
          <a:xfrm>
            <a:off x="7556699" y="818359"/>
            <a:ext cx="949642" cy="261610"/>
          </a:xfrm>
          <a:prstGeom prst="rect">
            <a:avLst/>
          </a:prstGeom>
          <a:noFill/>
        </p:spPr>
        <p:txBody>
          <a:bodyPr wrap="square" rtlCol="0">
            <a:spAutoFit/>
          </a:bodyPr>
          <a:lstStyle/>
          <a:p>
            <a:r>
              <a:rPr lang="en-US" sz="1100" dirty="0"/>
              <a:t>From WLAN</a:t>
            </a:r>
          </a:p>
        </p:txBody>
      </p:sp>
    </p:spTree>
    <p:extLst>
      <p:ext uri="{BB962C8B-B14F-4D97-AF65-F5344CB8AC3E}">
        <p14:creationId xmlns:p14="http://schemas.microsoft.com/office/powerpoint/2010/main" val="165192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2995BC-CC0F-4ACE-96F6-F045EE1D019F}"/>
              </a:ext>
            </a:extLst>
          </p:cNvPr>
          <p:cNvPicPr>
            <a:picLocks noChangeAspect="1"/>
          </p:cNvPicPr>
          <p:nvPr/>
        </p:nvPicPr>
        <p:blipFill>
          <a:blip r:embed="rId2"/>
          <a:stretch>
            <a:fillRect/>
          </a:stretch>
        </p:blipFill>
        <p:spPr>
          <a:xfrm>
            <a:off x="6745288" y="3758855"/>
            <a:ext cx="1543607" cy="1119115"/>
          </a:xfrm>
          <a:prstGeom prst="rect">
            <a:avLst/>
          </a:prstGeom>
        </p:spPr>
      </p:pic>
      <p:pic>
        <p:nvPicPr>
          <p:cNvPr id="9" name="Picture 8">
            <a:extLst>
              <a:ext uri="{FF2B5EF4-FFF2-40B4-BE49-F238E27FC236}">
                <a16:creationId xmlns:a16="http://schemas.microsoft.com/office/drawing/2014/main" id="{2365AD48-466C-4ABC-9FCD-429722EB95BB}"/>
              </a:ext>
            </a:extLst>
          </p:cNvPr>
          <p:cNvPicPr>
            <a:picLocks noChangeAspect="1"/>
          </p:cNvPicPr>
          <p:nvPr/>
        </p:nvPicPr>
        <p:blipFill>
          <a:blip r:embed="rId2"/>
          <a:stretch>
            <a:fillRect/>
          </a:stretch>
        </p:blipFill>
        <p:spPr>
          <a:xfrm>
            <a:off x="6745287" y="5104859"/>
            <a:ext cx="1543607" cy="1119115"/>
          </a:xfrm>
          <a:prstGeom prst="rect">
            <a:avLst/>
          </a:prstGeom>
        </p:spPr>
      </p:pic>
      <p:pic>
        <p:nvPicPr>
          <p:cNvPr id="11" name="Picture 10">
            <a:extLst>
              <a:ext uri="{FF2B5EF4-FFF2-40B4-BE49-F238E27FC236}">
                <a16:creationId xmlns:a16="http://schemas.microsoft.com/office/drawing/2014/main" id="{CEDAE7CA-4E1B-4881-A5C6-78DEAF9D39A9}"/>
              </a:ext>
            </a:extLst>
          </p:cNvPr>
          <p:cNvPicPr>
            <a:picLocks noChangeAspect="1"/>
          </p:cNvPicPr>
          <p:nvPr/>
        </p:nvPicPr>
        <p:blipFill>
          <a:blip r:embed="rId3"/>
          <a:stretch>
            <a:fillRect/>
          </a:stretch>
        </p:blipFill>
        <p:spPr>
          <a:xfrm>
            <a:off x="677612" y="879690"/>
            <a:ext cx="943715" cy="669874"/>
          </a:xfrm>
          <a:prstGeom prst="rect">
            <a:avLst/>
          </a:prstGeom>
        </p:spPr>
      </p:pic>
      <p:pic>
        <p:nvPicPr>
          <p:cNvPr id="13" name="Picture 12">
            <a:extLst>
              <a:ext uri="{FF2B5EF4-FFF2-40B4-BE49-F238E27FC236}">
                <a16:creationId xmlns:a16="http://schemas.microsoft.com/office/drawing/2014/main" id="{33C2DAAE-3719-4466-A320-2050C9103CFF}"/>
              </a:ext>
            </a:extLst>
          </p:cNvPr>
          <p:cNvPicPr>
            <a:picLocks noChangeAspect="1"/>
          </p:cNvPicPr>
          <p:nvPr/>
        </p:nvPicPr>
        <p:blipFill>
          <a:blip r:embed="rId4"/>
          <a:stretch>
            <a:fillRect/>
          </a:stretch>
        </p:blipFill>
        <p:spPr>
          <a:xfrm>
            <a:off x="2924720" y="2619005"/>
            <a:ext cx="1641223" cy="1699280"/>
          </a:xfrm>
          <a:prstGeom prst="rect">
            <a:avLst/>
          </a:prstGeom>
        </p:spPr>
      </p:pic>
      <p:pic>
        <p:nvPicPr>
          <p:cNvPr id="16" name="Picture 15">
            <a:extLst>
              <a:ext uri="{FF2B5EF4-FFF2-40B4-BE49-F238E27FC236}">
                <a16:creationId xmlns:a16="http://schemas.microsoft.com/office/drawing/2014/main" id="{2F9E73D4-B8E3-4409-A2DF-251B0B4C6E00}"/>
              </a:ext>
            </a:extLst>
          </p:cNvPr>
          <p:cNvPicPr>
            <a:picLocks noChangeAspect="1"/>
          </p:cNvPicPr>
          <p:nvPr/>
        </p:nvPicPr>
        <p:blipFill>
          <a:blip r:embed="rId5"/>
          <a:stretch>
            <a:fillRect/>
          </a:stretch>
        </p:blipFill>
        <p:spPr>
          <a:xfrm>
            <a:off x="677612" y="2523320"/>
            <a:ext cx="1425082" cy="1811360"/>
          </a:xfrm>
          <a:prstGeom prst="rect">
            <a:avLst/>
          </a:prstGeom>
        </p:spPr>
      </p:pic>
      <p:pic>
        <p:nvPicPr>
          <p:cNvPr id="25" name="Picture 24">
            <a:extLst>
              <a:ext uri="{FF2B5EF4-FFF2-40B4-BE49-F238E27FC236}">
                <a16:creationId xmlns:a16="http://schemas.microsoft.com/office/drawing/2014/main" id="{0A38D8C7-1D7E-4044-AC8A-0A65E9DFE649}"/>
              </a:ext>
            </a:extLst>
          </p:cNvPr>
          <p:cNvPicPr>
            <a:picLocks noChangeAspect="1"/>
          </p:cNvPicPr>
          <p:nvPr/>
        </p:nvPicPr>
        <p:blipFill>
          <a:blip r:embed="rId6"/>
          <a:stretch>
            <a:fillRect/>
          </a:stretch>
        </p:blipFill>
        <p:spPr>
          <a:xfrm rot="21388544">
            <a:off x="5267928" y="1831689"/>
            <a:ext cx="3289869" cy="672565"/>
          </a:xfrm>
          <a:prstGeom prst="rect">
            <a:avLst/>
          </a:prstGeom>
        </p:spPr>
      </p:pic>
      <p:pic>
        <p:nvPicPr>
          <p:cNvPr id="7" name="Picture 6">
            <a:extLst>
              <a:ext uri="{FF2B5EF4-FFF2-40B4-BE49-F238E27FC236}">
                <a16:creationId xmlns:a16="http://schemas.microsoft.com/office/drawing/2014/main" id="{BBD2F629-DDEB-4F7D-8A8B-2FD2975986C6}"/>
              </a:ext>
            </a:extLst>
          </p:cNvPr>
          <p:cNvPicPr>
            <a:picLocks noChangeAspect="1"/>
          </p:cNvPicPr>
          <p:nvPr/>
        </p:nvPicPr>
        <p:blipFill>
          <a:blip r:embed="rId2"/>
          <a:stretch>
            <a:fillRect/>
          </a:stretch>
        </p:blipFill>
        <p:spPr>
          <a:xfrm>
            <a:off x="6801756" y="2485463"/>
            <a:ext cx="1543607" cy="1119115"/>
          </a:xfrm>
          <a:prstGeom prst="rect">
            <a:avLst/>
          </a:prstGeom>
        </p:spPr>
      </p:pic>
      <p:pic>
        <p:nvPicPr>
          <p:cNvPr id="27" name="Picture 26">
            <a:extLst>
              <a:ext uri="{FF2B5EF4-FFF2-40B4-BE49-F238E27FC236}">
                <a16:creationId xmlns:a16="http://schemas.microsoft.com/office/drawing/2014/main" id="{0FA4E2CF-38A5-4812-94B6-55FCB52F17CA}"/>
              </a:ext>
            </a:extLst>
          </p:cNvPr>
          <p:cNvPicPr>
            <a:picLocks noChangeAspect="1"/>
          </p:cNvPicPr>
          <p:nvPr/>
        </p:nvPicPr>
        <p:blipFill>
          <a:blip r:embed="rId7"/>
          <a:stretch>
            <a:fillRect/>
          </a:stretch>
        </p:blipFill>
        <p:spPr>
          <a:xfrm>
            <a:off x="5224075" y="2399597"/>
            <a:ext cx="1230504" cy="810093"/>
          </a:xfrm>
          <a:prstGeom prst="rect">
            <a:avLst/>
          </a:prstGeom>
        </p:spPr>
      </p:pic>
      <p:sp>
        <p:nvSpPr>
          <p:cNvPr id="28" name="TextBox 27">
            <a:extLst>
              <a:ext uri="{FF2B5EF4-FFF2-40B4-BE49-F238E27FC236}">
                <a16:creationId xmlns:a16="http://schemas.microsoft.com/office/drawing/2014/main" id="{FD7974C1-7175-47BC-9B2E-DA64D9ED6E8E}"/>
              </a:ext>
            </a:extLst>
          </p:cNvPr>
          <p:cNvSpPr txBox="1"/>
          <p:nvPr/>
        </p:nvSpPr>
        <p:spPr>
          <a:xfrm>
            <a:off x="2754334" y="251999"/>
            <a:ext cx="6307176" cy="523220"/>
          </a:xfrm>
          <a:prstGeom prst="rect">
            <a:avLst/>
          </a:prstGeom>
          <a:noFill/>
        </p:spPr>
        <p:txBody>
          <a:bodyPr wrap="none" rtlCol="0">
            <a:spAutoFit/>
          </a:bodyPr>
          <a:lstStyle/>
          <a:p>
            <a:r>
              <a:rPr lang="en-US" sz="2800" dirty="0"/>
              <a:t>Overview of Electronics for Field Elements</a:t>
            </a:r>
          </a:p>
        </p:txBody>
      </p:sp>
      <p:cxnSp>
        <p:nvCxnSpPr>
          <p:cNvPr id="30" name="Straight Connector 29">
            <a:extLst>
              <a:ext uri="{FF2B5EF4-FFF2-40B4-BE49-F238E27FC236}">
                <a16:creationId xmlns:a16="http://schemas.microsoft.com/office/drawing/2014/main" id="{35109707-0F1A-4AD2-989F-193EC358850A}"/>
              </a:ext>
            </a:extLst>
          </p:cNvPr>
          <p:cNvCxnSpPr/>
          <p:nvPr/>
        </p:nvCxnSpPr>
        <p:spPr>
          <a:xfrm>
            <a:off x="5204841" y="1892111"/>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47EA43D-E661-4F8C-98F3-50D0B33975BC}"/>
              </a:ext>
            </a:extLst>
          </p:cNvPr>
          <p:cNvCxnSpPr>
            <a:cxnSpLocks/>
          </p:cNvCxnSpPr>
          <p:nvPr/>
        </p:nvCxnSpPr>
        <p:spPr>
          <a:xfrm>
            <a:off x="5175455" y="1781858"/>
            <a:ext cx="3615825" cy="39692"/>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7C1F8687-DEFA-469D-B8BB-34885A836A7F}"/>
              </a:ext>
            </a:extLst>
          </p:cNvPr>
          <p:cNvCxnSpPr>
            <a:cxnSpLocks/>
          </p:cNvCxnSpPr>
          <p:nvPr/>
        </p:nvCxnSpPr>
        <p:spPr>
          <a:xfrm>
            <a:off x="5175454" y="1781858"/>
            <a:ext cx="1" cy="4516702"/>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790A4433-E8F2-4A6B-BA02-29BD5DEA8083}"/>
              </a:ext>
            </a:extLst>
          </p:cNvPr>
          <p:cNvCxnSpPr>
            <a:cxnSpLocks/>
          </p:cNvCxnSpPr>
          <p:nvPr/>
        </p:nvCxnSpPr>
        <p:spPr>
          <a:xfrm>
            <a:off x="8791279" y="1801704"/>
            <a:ext cx="0" cy="4566317"/>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AA899E55-EA86-4742-A0FF-0AF2BF7CED12}"/>
              </a:ext>
            </a:extLst>
          </p:cNvPr>
          <p:cNvCxnSpPr>
            <a:cxnSpLocks/>
          </p:cNvCxnSpPr>
          <p:nvPr/>
        </p:nvCxnSpPr>
        <p:spPr>
          <a:xfrm>
            <a:off x="5175454" y="6328329"/>
            <a:ext cx="3615825" cy="39692"/>
          </a:xfrm>
          <a:prstGeom prst="line">
            <a:avLst/>
          </a:prstGeom>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5863F9CA-1C0B-4024-A8D2-14BA83B5D12D}"/>
              </a:ext>
            </a:extLst>
          </p:cNvPr>
          <p:cNvSpPr txBox="1"/>
          <p:nvPr/>
        </p:nvSpPr>
        <p:spPr>
          <a:xfrm>
            <a:off x="5164977" y="1731207"/>
            <a:ext cx="1373902" cy="369332"/>
          </a:xfrm>
          <a:prstGeom prst="rect">
            <a:avLst/>
          </a:prstGeom>
          <a:noFill/>
        </p:spPr>
        <p:txBody>
          <a:bodyPr wrap="none" rtlCol="0">
            <a:spAutoFit/>
          </a:bodyPr>
          <a:lstStyle/>
          <a:p>
            <a:r>
              <a:rPr lang="en-US" dirty="0"/>
              <a:t>Target Board</a:t>
            </a:r>
          </a:p>
        </p:txBody>
      </p:sp>
      <p:sp>
        <p:nvSpPr>
          <p:cNvPr id="44" name="TextBox 43">
            <a:extLst>
              <a:ext uri="{FF2B5EF4-FFF2-40B4-BE49-F238E27FC236}">
                <a16:creationId xmlns:a16="http://schemas.microsoft.com/office/drawing/2014/main" id="{324CCB98-3054-4B07-A9A4-EB5AE395863C}"/>
              </a:ext>
            </a:extLst>
          </p:cNvPr>
          <p:cNvSpPr txBox="1"/>
          <p:nvPr/>
        </p:nvSpPr>
        <p:spPr>
          <a:xfrm>
            <a:off x="8866192" y="1801704"/>
            <a:ext cx="2729274" cy="1015663"/>
          </a:xfrm>
          <a:prstGeom prst="rect">
            <a:avLst/>
          </a:prstGeom>
          <a:noFill/>
        </p:spPr>
        <p:txBody>
          <a:bodyPr wrap="square" rtlCol="0">
            <a:spAutoFit/>
          </a:bodyPr>
          <a:lstStyle/>
          <a:p>
            <a:r>
              <a:rPr lang="en-US" sz="1200" dirty="0"/>
              <a:t>The Target Boards features 3 targets</a:t>
            </a:r>
          </a:p>
          <a:p>
            <a:r>
              <a:rPr lang="en-US" sz="1200" dirty="0"/>
              <a:t>that can open and close on command from the </a:t>
            </a:r>
            <a:r>
              <a:rPr lang="en-US" sz="1200" dirty="0" err="1"/>
              <a:t>EpicFMS</a:t>
            </a:r>
            <a:r>
              <a:rPr lang="en-US" sz="1200" dirty="0"/>
              <a:t> server.  In addition,</a:t>
            </a:r>
          </a:p>
          <a:p>
            <a:r>
              <a:rPr lang="en-US" sz="1200" dirty="0"/>
              <a:t>there is a plan for a strip of NEO LEDs at the stop, also controlled by the server.</a:t>
            </a:r>
          </a:p>
        </p:txBody>
      </p:sp>
      <p:cxnSp>
        <p:nvCxnSpPr>
          <p:cNvPr id="46" name="Straight Arrow Connector 45">
            <a:extLst>
              <a:ext uri="{FF2B5EF4-FFF2-40B4-BE49-F238E27FC236}">
                <a16:creationId xmlns:a16="http://schemas.microsoft.com/office/drawing/2014/main" id="{672A618E-BE4D-4D3E-B39D-7868DA23A581}"/>
              </a:ext>
            </a:extLst>
          </p:cNvPr>
          <p:cNvCxnSpPr>
            <a:cxnSpLocks/>
          </p:cNvCxnSpPr>
          <p:nvPr/>
        </p:nvCxnSpPr>
        <p:spPr>
          <a:xfrm flipH="1">
            <a:off x="6150568" y="1164904"/>
            <a:ext cx="1443545" cy="1483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C454C46-ACE8-4D65-84AB-8AC5DE033605}"/>
              </a:ext>
            </a:extLst>
          </p:cNvPr>
          <p:cNvSpPr txBox="1"/>
          <p:nvPr/>
        </p:nvSpPr>
        <p:spPr>
          <a:xfrm>
            <a:off x="7594113" y="862140"/>
            <a:ext cx="2380716" cy="861774"/>
          </a:xfrm>
          <a:prstGeom prst="rect">
            <a:avLst/>
          </a:prstGeom>
          <a:noFill/>
        </p:spPr>
        <p:txBody>
          <a:bodyPr wrap="none" rtlCol="0">
            <a:spAutoFit/>
          </a:bodyPr>
          <a:lstStyle/>
          <a:p>
            <a:r>
              <a:rPr lang="en-US" sz="1400" b="1" dirty="0"/>
              <a:t>Target Board Display Unit</a:t>
            </a:r>
          </a:p>
          <a:p>
            <a:r>
              <a:rPr lang="en-US" sz="1200" dirty="0"/>
              <a:t>Not implemented you, but planned</a:t>
            </a:r>
          </a:p>
          <a:p>
            <a:r>
              <a:rPr lang="en-US" sz="1200" dirty="0"/>
              <a:t>For control of Neo LEDs on Target</a:t>
            </a:r>
          </a:p>
          <a:p>
            <a:r>
              <a:rPr lang="en-US" sz="1200" dirty="0"/>
              <a:t>Board.</a:t>
            </a:r>
          </a:p>
        </p:txBody>
      </p:sp>
      <p:cxnSp>
        <p:nvCxnSpPr>
          <p:cNvPr id="62" name="Straight Connector 61">
            <a:extLst>
              <a:ext uri="{FF2B5EF4-FFF2-40B4-BE49-F238E27FC236}">
                <a16:creationId xmlns:a16="http://schemas.microsoft.com/office/drawing/2014/main" id="{37E2414F-9946-4885-8395-4A1A43540C14}"/>
              </a:ext>
            </a:extLst>
          </p:cNvPr>
          <p:cNvCxnSpPr>
            <a:cxnSpLocks/>
          </p:cNvCxnSpPr>
          <p:nvPr/>
        </p:nvCxnSpPr>
        <p:spPr>
          <a:xfrm flipH="1">
            <a:off x="5584609" y="3007271"/>
            <a:ext cx="145700" cy="807119"/>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6DEAA225-007B-41E1-AA33-2A7BA7E3EFC6}"/>
              </a:ext>
            </a:extLst>
          </p:cNvPr>
          <p:cNvCxnSpPr>
            <a:cxnSpLocks/>
          </p:cNvCxnSpPr>
          <p:nvPr/>
        </p:nvCxnSpPr>
        <p:spPr>
          <a:xfrm flipH="1" flipV="1">
            <a:off x="8198064" y="3398531"/>
            <a:ext cx="932148" cy="133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E05533B-C246-48F0-9D53-99350084A9BA}"/>
              </a:ext>
            </a:extLst>
          </p:cNvPr>
          <p:cNvSpPr txBox="1"/>
          <p:nvPr/>
        </p:nvSpPr>
        <p:spPr>
          <a:xfrm>
            <a:off x="8843748" y="3531966"/>
            <a:ext cx="2266903" cy="861774"/>
          </a:xfrm>
          <a:prstGeom prst="rect">
            <a:avLst/>
          </a:prstGeom>
          <a:noFill/>
        </p:spPr>
        <p:txBody>
          <a:bodyPr wrap="none" rtlCol="0">
            <a:spAutoFit/>
          </a:bodyPr>
          <a:lstStyle/>
          <a:p>
            <a:r>
              <a:rPr lang="en-US" sz="1400" b="1" dirty="0"/>
              <a:t>Sliding Target Unit</a:t>
            </a:r>
          </a:p>
          <a:p>
            <a:r>
              <a:rPr lang="en-US" sz="1200" dirty="0"/>
              <a:t>Each of these uses a V2 PCB, and</a:t>
            </a:r>
          </a:p>
          <a:p>
            <a:r>
              <a:rPr lang="en-US" sz="1200" dirty="0"/>
              <a:t>is wired according to the </a:t>
            </a:r>
          </a:p>
          <a:p>
            <a:r>
              <a:rPr lang="en-US" sz="1200" dirty="0"/>
              <a:t>“Sliding Target Wiring Schematic”</a:t>
            </a:r>
          </a:p>
        </p:txBody>
      </p:sp>
      <p:sp>
        <p:nvSpPr>
          <p:cNvPr id="71" name="TextBox 70">
            <a:extLst>
              <a:ext uri="{FF2B5EF4-FFF2-40B4-BE49-F238E27FC236}">
                <a16:creationId xmlns:a16="http://schemas.microsoft.com/office/drawing/2014/main" id="{992AB6E3-0268-408E-BB0B-DDBFEDA7347D}"/>
              </a:ext>
            </a:extLst>
          </p:cNvPr>
          <p:cNvSpPr txBox="1"/>
          <p:nvPr/>
        </p:nvSpPr>
        <p:spPr>
          <a:xfrm>
            <a:off x="5197731" y="3810454"/>
            <a:ext cx="1208625" cy="1015663"/>
          </a:xfrm>
          <a:prstGeom prst="rect">
            <a:avLst/>
          </a:prstGeom>
          <a:noFill/>
        </p:spPr>
        <p:txBody>
          <a:bodyPr wrap="square" rtlCol="0">
            <a:spAutoFit/>
          </a:bodyPr>
          <a:lstStyle/>
          <a:p>
            <a:r>
              <a:rPr lang="en-US" sz="1200" dirty="0"/>
              <a:t>Power 7-9 volts DC @ 5 amps, either from 2S </a:t>
            </a:r>
            <a:r>
              <a:rPr lang="en-US" sz="1200" dirty="0" err="1"/>
              <a:t>Lipo</a:t>
            </a:r>
            <a:r>
              <a:rPr lang="en-US" sz="1200" dirty="0"/>
              <a:t>, or AC wall wart.</a:t>
            </a:r>
          </a:p>
        </p:txBody>
      </p:sp>
      <p:cxnSp>
        <p:nvCxnSpPr>
          <p:cNvPr id="75" name="Straight Arrow Connector 74">
            <a:extLst>
              <a:ext uri="{FF2B5EF4-FFF2-40B4-BE49-F238E27FC236}">
                <a16:creationId xmlns:a16="http://schemas.microsoft.com/office/drawing/2014/main" id="{BA707D78-4267-4091-B663-0B9CC177E38B}"/>
              </a:ext>
            </a:extLst>
          </p:cNvPr>
          <p:cNvCxnSpPr>
            <a:cxnSpLocks/>
          </p:cNvCxnSpPr>
          <p:nvPr/>
        </p:nvCxnSpPr>
        <p:spPr>
          <a:xfrm flipV="1">
            <a:off x="5677839" y="2171808"/>
            <a:ext cx="145122" cy="47053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0" name="Explosion: 8 Points 79">
            <a:extLst>
              <a:ext uri="{FF2B5EF4-FFF2-40B4-BE49-F238E27FC236}">
                <a16:creationId xmlns:a16="http://schemas.microsoft.com/office/drawing/2014/main" id="{817EF6ED-20B9-4238-8781-FB860A3B9E27}"/>
              </a:ext>
            </a:extLst>
          </p:cNvPr>
          <p:cNvSpPr/>
          <p:nvPr/>
        </p:nvSpPr>
        <p:spPr>
          <a:xfrm rot="20255829">
            <a:off x="5830010" y="2538064"/>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xplosion: 8 Points 80">
            <a:extLst>
              <a:ext uri="{FF2B5EF4-FFF2-40B4-BE49-F238E27FC236}">
                <a16:creationId xmlns:a16="http://schemas.microsoft.com/office/drawing/2014/main" id="{5C7DF544-3293-43AF-B6A0-B3F181BEA9B9}"/>
              </a:ext>
            </a:extLst>
          </p:cNvPr>
          <p:cNvSpPr/>
          <p:nvPr/>
        </p:nvSpPr>
        <p:spPr>
          <a:xfrm rot="20255829">
            <a:off x="779420" y="6013261"/>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EAFDADA8-A7E0-4B37-84C0-88BA2A2468D8}"/>
              </a:ext>
            </a:extLst>
          </p:cNvPr>
          <p:cNvSpPr txBox="1"/>
          <p:nvPr/>
        </p:nvSpPr>
        <p:spPr>
          <a:xfrm>
            <a:off x="994380" y="5951268"/>
            <a:ext cx="1826847" cy="307777"/>
          </a:xfrm>
          <a:prstGeom prst="rect">
            <a:avLst/>
          </a:prstGeom>
          <a:noFill/>
        </p:spPr>
        <p:txBody>
          <a:bodyPr wrap="none" rtlCol="0">
            <a:spAutoFit/>
          </a:bodyPr>
          <a:lstStyle/>
          <a:p>
            <a:r>
              <a:rPr lang="en-US" sz="1400" b="1" dirty="0"/>
              <a:t>= </a:t>
            </a:r>
            <a:r>
              <a:rPr lang="en-US" sz="1400" dirty="0" err="1"/>
              <a:t>WiFi</a:t>
            </a:r>
            <a:r>
              <a:rPr lang="en-US" sz="1400" dirty="0"/>
              <a:t> Enabled Device</a:t>
            </a:r>
            <a:endParaRPr lang="en-US" sz="1200" dirty="0"/>
          </a:p>
        </p:txBody>
      </p:sp>
      <p:sp>
        <p:nvSpPr>
          <p:cNvPr id="83" name="Explosion: 8 Points 82">
            <a:extLst>
              <a:ext uri="{FF2B5EF4-FFF2-40B4-BE49-F238E27FC236}">
                <a16:creationId xmlns:a16="http://schemas.microsoft.com/office/drawing/2014/main" id="{60C1C3E6-2F61-458B-8131-582EC778A241}"/>
              </a:ext>
            </a:extLst>
          </p:cNvPr>
          <p:cNvSpPr/>
          <p:nvPr/>
        </p:nvSpPr>
        <p:spPr>
          <a:xfrm rot="20255829">
            <a:off x="1590071" y="2551330"/>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xplosion: 8 Points 83">
            <a:extLst>
              <a:ext uri="{FF2B5EF4-FFF2-40B4-BE49-F238E27FC236}">
                <a16:creationId xmlns:a16="http://schemas.microsoft.com/office/drawing/2014/main" id="{D052FC5B-D34B-478E-90F3-CF361271470E}"/>
              </a:ext>
            </a:extLst>
          </p:cNvPr>
          <p:cNvSpPr/>
          <p:nvPr/>
        </p:nvSpPr>
        <p:spPr>
          <a:xfrm rot="20255829">
            <a:off x="3930536" y="2695978"/>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FDDF9619-7900-4045-9A25-732107F2171D}"/>
              </a:ext>
            </a:extLst>
          </p:cNvPr>
          <p:cNvSpPr txBox="1"/>
          <p:nvPr/>
        </p:nvSpPr>
        <p:spPr>
          <a:xfrm>
            <a:off x="324681" y="4149721"/>
            <a:ext cx="2327112" cy="1231106"/>
          </a:xfrm>
          <a:prstGeom prst="rect">
            <a:avLst/>
          </a:prstGeom>
          <a:noFill/>
        </p:spPr>
        <p:txBody>
          <a:bodyPr wrap="none" rtlCol="0">
            <a:spAutoFit/>
          </a:bodyPr>
          <a:lstStyle/>
          <a:p>
            <a:r>
              <a:rPr lang="en-US" sz="1400" b="1" dirty="0"/>
              <a:t>Moving Target Unit</a:t>
            </a:r>
          </a:p>
          <a:p>
            <a:r>
              <a:rPr lang="en-US" sz="1200" dirty="0"/>
              <a:t>These units use V2 of the PCB,</a:t>
            </a:r>
          </a:p>
          <a:p>
            <a:r>
              <a:rPr lang="en-US" sz="1200" dirty="0"/>
              <a:t>And are wired according to </a:t>
            </a:r>
          </a:p>
          <a:p>
            <a:r>
              <a:rPr lang="en-US" sz="1200" dirty="0"/>
              <a:t>“Moving Target Wiring Schematic”</a:t>
            </a:r>
          </a:p>
          <a:p>
            <a:r>
              <a:rPr lang="en-US" sz="1200" dirty="0"/>
              <a:t>Power to this unit is an internal</a:t>
            </a:r>
          </a:p>
          <a:p>
            <a:r>
              <a:rPr lang="en-US" sz="1200" dirty="0"/>
              <a:t>2S </a:t>
            </a:r>
            <a:r>
              <a:rPr lang="en-US" sz="1200" dirty="0" err="1"/>
              <a:t>Lipo</a:t>
            </a:r>
            <a:r>
              <a:rPr lang="en-US" sz="1200" dirty="0"/>
              <a:t> battery.</a:t>
            </a:r>
          </a:p>
        </p:txBody>
      </p:sp>
      <p:sp>
        <p:nvSpPr>
          <p:cNvPr id="86" name="TextBox 85">
            <a:extLst>
              <a:ext uri="{FF2B5EF4-FFF2-40B4-BE49-F238E27FC236}">
                <a16:creationId xmlns:a16="http://schemas.microsoft.com/office/drawing/2014/main" id="{2CD778E9-41B5-4F5B-96BD-C7EE2099E599}"/>
              </a:ext>
            </a:extLst>
          </p:cNvPr>
          <p:cNvSpPr txBox="1"/>
          <p:nvPr/>
        </p:nvSpPr>
        <p:spPr>
          <a:xfrm>
            <a:off x="2790497" y="4176007"/>
            <a:ext cx="2404826" cy="1415772"/>
          </a:xfrm>
          <a:prstGeom prst="rect">
            <a:avLst/>
          </a:prstGeom>
          <a:noFill/>
        </p:spPr>
        <p:txBody>
          <a:bodyPr wrap="none" rtlCol="0">
            <a:spAutoFit/>
          </a:bodyPr>
          <a:lstStyle/>
          <a:p>
            <a:r>
              <a:rPr lang="en-US" sz="1400" b="1" dirty="0"/>
              <a:t>Basket Target Unit</a:t>
            </a:r>
          </a:p>
          <a:p>
            <a:r>
              <a:rPr lang="en-US" sz="1200" dirty="0"/>
              <a:t>These units use V2 of the PCB,</a:t>
            </a:r>
          </a:p>
          <a:p>
            <a:r>
              <a:rPr lang="en-US" sz="1200" dirty="0"/>
              <a:t>And are wired according to </a:t>
            </a:r>
          </a:p>
          <a:p>
            <a:r>
              <a:rPr lang="en-US" sz="1200" dirty="0"/>
              <a:t>“Basket Wiring Schematic”</a:t>
            </a:r>
          </a:p>
          <a:p>
            <a:r>
              <a:rPr lang="en-US" sz="1200" dirty="0"/>
              <a:t>Power to this unit is 12 volts</a:t>
            </a:r>
          </a:p>
          <a:p>
            <a:r>
              <a:rPr lang="en-US" sz="1200" dirty="0"/>
              <a:t>DC @ 5 amps, either from a</a:t>
            </a:r>
          </a:p>
          <a:p>
            <a:r>
              <a:rPr lang="en-US" sz="1200" dirty="0"/>
              <a:t>3S </a:t>
            </a:r>
            <a:r>
              <a:rPr lang="en-US" sz="1200" dirty="0" err="1"/>
              <a:t>Lipo</a:t>
            </a:r>
            <a:r>
              <a:rPr lang="en-US" sz="1200" dirty="0"/>
              <a:t> Battery, or an AC Wall Wart.</a:t>
            </a:r>
          </a:p>
        </p:txBody>
      </p:sp>
      <p:pic>
        <p:nvPicPr>
          <p:cNvPr id="87" name="Picture 86">
            <a:extLst>
              <a:ext uri="{FF2B5EF4-FFF2-40B4-BE49-F238E27FC236}">
                <a16:creationId xmlns:a16="http://schemas.microsoft.com/office/drawing/2014/main" id="{C903A86A-9647-4B1D-AEAF-117DB01CFBD9}"/>
              </a:ext>
            </a:extLst>
          </p:cNvPr>
          <p:cNvPicPr>
            <a:picLocks noChangeAspect="1"/>
          </p:cNvPicPr>
          <p:nvPr/>
        </p:nvPicPr>
        <p:blipFill>
          <a:blip r:embed="rId3"/>
          <a:stretch>
            <a:fillRect/>
          </a:stretch>
        </p:blipFill>
        <p:spPr>
          <a:xfrm>
            <a:off x="625144" y="1520323"/>
            <a:ext cx="943715" cy="669874"/>
          </a:xfrm>
          <a:prstGeom prst="rect">
            <a:avLst/>
          </a:prstGeom>
        </p:spPr>
      </p:pic>
      <p:sp>
        <p:nvSpPr>
          <p:cNvPr id="88" name="TextBox 87">
            <a:extLst>
              <a:ext uri="{FF2B5EF4-FFF2-40B4-BE49-F238E27FC236}">
                <a16:creationId xmlns:a16="http://schemas.microsoft.com/office/drawing/2014/main" id="{B83A24EE-B507-48F9-B26B-ED256DE5930E}"/>
              </a:ext>
            </a:extLst>
          </p:cNvPr>
          <p:cNvSpPr txBox="1"/>
          <p:nvPr/>
        </p:nvSpPr>
        <p:spPr>
          <a:xfrm>
            <a:off x="1606557" y="1064758"/>
            <a:ext cx="2729274" cy="1200329"/>
          </a:xfrm>
          <a:prstGeom prst="rect">
            <a:avLst/>
          </a:prstGeom>
          <a:noFill/>
        </p:spPr>
        <p:txBody>
          <a:bodyPr wrap="square" rtlCol="0">
            <a:spAutoFit/>
          </a:bodyPr>
          <a:lstStyle/>
          <a:p>
            <a:r>
              <a:rPr lang="en-US" sz="1200" dirty="0"/>
              <a:t>Two versions (V1, V2) of a PCB were manufactured to support </a:t>
            </a:r>
            <a:r>
              <a:rPr lang="en-US" sz="1200" dirty="0" err="1"/>
              <a:t>EpicFMS</a:t>
            </a:r>
            <a:r>
              <a:rPr lang="en-US" sz="1200" dirty="0"/>
              <a:t>.  </a:t>
            </a:r>
          </a:p>
          <a:p>
            <a:r>
              <a:rPr lang="en-US" sz="1200" dirty="0"/>
              <a:t>The schematics for these PCBs are named “Moving Target Unit, V4” and</a:t>
            </a:r>
          </a:p>
          <a:p>
            <a:r>
              <a:rPr lang="en-US" sz="1200" dirty="0"/>
              <a:t>“Moving Target Unit, V5”, respectively.</a:t>
            </a:r>
          </a:p>
          <a:p>
            <a:r>
              <a:rPr lang="en-US" sz="1200" dirty="0"/>
              <a:t>These feature an ESP8266 for </a:t>
            </a:r>
            <a:r>
              <a:rPr lang="en-US" sz="1200" dirty="0" err="1"/>
              <a:t>WiFi</a:t>
            </a:r>
            <a:r>
              <a:rPr lang="en-US" sz="1200" dirty="0"/>
              <a:t>.</a:t>
            </a:r>
          </a:p>
        </p:txBody>
      </p:sp>
      <p:sp>
        <p:nvSpPr>
          <p:cNvPr id="39" name="Explosion: 8 Points 38">
            <a:extLst>
              <a:ext uri="{FF2B5EF4-FFF2-40B4-BE49-F238E27FC236}">
                <a16:creationId xmlns:a16="http://schemas.microsoft.com/office/drawing/2014/main" id="{79EAFEAA-BB52-4434-B9B5-11DA281F2B9B}"/>
              </a:ext>
            </a:extLst>
          </p:cNvPr>
          <p:cNvSpPr/>
          <p:nvPr/>
        </p:nvSpPr>
        <p:spPr>
          <a:xfrm rot="20255829">
            <a:off x="7507103" y="3251090"/>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xplosion: 8 Points 39">
            <a:extLst>
              <a:ext uri="{FF2B5EF4-FFF2-40B4-BE49-F238E27FC236}">
                <a16:creationId xmlns:a16="http://schemas.microsoft.com/office/drawing/2014/main" id="{FD3B175A-5ED3-4A9A-8733-60A8A87BE381}"/>
              </a:ext>
            </a:extLst>
          </p:cNvPr>
          <p:cNvSpPr/>
          <p:nvPr/>
        </p:nvSpPr>
        <p:spPr>
          <a:xfrm rot="20255829">
            <a:off x="7460930" y="4538515"/>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xplosion: 8 Points 40">
            <a:extLst>
              <a:ext uri="{FF2B5EF4-FFF2-40B4-BE49-F238E27FC236}">
                <a16:creationId xmlns:a16="http://schemas.microsoft.com/office/drawing/2014/main" id="{E6DA2632-2782-426E-89C9-1C1E73274971}"/>
              </a:ext>
            </a:extLst>
          </p:cNvPr>
          <p:cNvSpPr/>
          <p:nvPr/>
        </p:nvSpPr>
        <p:spPr>
          <a:xfrm rot="20255829">
            <a:off x="7480064" y="5903649"/>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2E6BA54-1DFB-499A-A968-03E5A0019713}"/>
              </a:ext>
            </a:extLst>
          </p:cNvPr>
          <p:cNvCxnSpPr>
            <a:cxnSpLocks/>
          </p:cNvCxnSpPr>
          <p:nvPr/>
        </p:nvCxnSpPr>
        <p:spPr>
          <a:xfrm flipH="1">
            <a:off x="6385974" y="3429000"/>
            <a:ext cx="477759" cy="467932"/>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FA703091-2A98-46E8-B823-82FA97CF6E06}"/>
              </a:ext>
            </a:extLst>
          </p:cNvPr>
          <p:cNvCxnSpPr>
            <a:cxnSpLocks/>
          </p:cNvCxnSpPr>
          <p:nvPr/>
        </p:nvCxnSpPr>
        <p:spPr>
          <a:xfrm flipH="1" flipV="1">
            <a:off x="6363699" y="4115432"/>
            <a:ext cx="380788" cy="85651"/>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47" name="Straight Connector 46">
            <a:extLst>
              <a:ext uri="{FF2B5EF4-FFF2-40B4-BE49-F238E27FC236}">
                <a16:creationId xmlns:a16="http://schemas.microsoft.com/office/drawing/2014/main" id="{78CE399A-B41A-420B-889F-7C923DB53565}"/>
              </a:ext>
            </a:extLst>
          </p:cNvPr>
          <p:cNvCxnSpPr>
            <a:cxnSpLocks/>
          </p:cNvCxnSpPr>
          <p:nvPr/>
        </p:nvCxnSpPr>
        <p:spPr>
          <a:xfrm flipH="1" flipV="1">
            <a:off x="6363699" y="4469451"/>
            <a:ext cx="535033" cy="696671"/>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448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2D8CAC-E8A6-4A16-A344-4D5487F7A8AA}"/>
              </a:ext>
            </a:extLst>
          </p:cNvPr>
          <p:cNvPicPr>
            <a:picLocks noChangeAspect="1"/>
          </p:cNvPicPr>
          <p:nvPr/>
        </p:nvPicPr>
        <p:blipFill>
          <a:blip r:embed="rId2"/>
          <a:stretch>
            <a:fillRect/>
          </a:stretch>
        </p:blipFill>
        <p:spPr>
          <a:xfrm>
            <a:off x="1109891" y="393750"/>
            <a:ext cx="9484537" cy="6152267"/>
          </a:xfrm>
          <a:prstGeom prst="rect">
            <a:avLst/>
          </a:prstGeom>
        </p:spPr>
      </p:pic>
      <p:sp>
        <p:nvSpPr>
          <p:cNvPr id="4" name="TextBox 3">
            <a:extLst>
              <a:ext uri="{FF2B5EF4-FFF2-40B4-BE49-F238E27FC236}">
                <a16:creationId xmlns:a16="http://schemas.microsoft.com/office/drawing/2014/main" id="{A4F3F83B-D6A9-4748-8D29-722F69C166BD}"/>
              </a:ext>
            </a:extLst>
          </p:cNvPr>
          <p:cNvSpPr txBox="1"/>
          <p:nvPr/>
        </p:nvSpPr>
        <p:spPr>
          <a:xfrm>
            <a:off x="1217098" y="454047"/>
            <a:ext cx="2498120" cy="461665"/>
          </a:xfrm>
          <a:prstGeom prst="rect">
            <a:avLst/>
          </a:prstGeom>
          <a:noFill/>
        </p:spPr>
        <p:txBody>
          <a:bodyPr wrap="none" rtlCol="0">
            <a:spAutoFit/>
          </a:bodyPr>
          <a:lstStyle/>
          <a:p>
            <a:r>
              <a:rPr lang="en-US" sz="2400" dirty="0"/>
              <a:t>PCB Schematic, V1</a:t>
            </a:r>
          </a:p>
        </p:txBody>
      </p:sp>
      <p:sp>
        <p:nvSpPr>
          <p:cNvPr id="8" name="TextBox 7">
            <a:extLst>
              <a:ext uri="{FF2B5EF4-FFF2-40B4-BE49-F238E27FC236}">
                <a16:creationId xmlns:a16="http://schemas.microsoft.com/office/drawing/2014/main" id="{DD160C7F-114D-4C76-B00A-FE46DA039B20}"/>
              </a:ext>
            </a:extLst>
          </p:cNvPr>
          <p:cNvSpPr txBox="1"/>
          <p:nvPr/>
        </p:nvSpPr>
        <p:spPr>
          <a:xfrm>
            <a:off x="359454" y="1008993"/>
            <a:ext cx="3260380" cy="1477328"/>
          </a:xfrm>
          <a:prstGeom prst="rect">
            <a:avLst/>
          </a:prstGeom>
          <a:noFill/>
        </p:spPr>
        <p:txBody>
          <a:bodyPr wrap="none" rtlCol="0">
            <a:spAutoFit/>
          </a:bodyPr>
          <a:lstStyle/>
          <a:p>
            <a:r>
              <a:rPr lang="en-US" dirty="0"/>
              <a:t>V1 of the PCB was manufactured</a:t>
            </a:r>
          </a:p>
          <a:p>
            <a:r>
              <a:rPr lang="en-US" dirty="0"/>
              <a:t>from this schematic.</a:t>
            </a:r>
          </a:p>
          <a:p>
            <a:r>
              <a:rPr lang="en-US" dirty="0"/>
              <a:t>None of these PCBs were</a:t>
            </a:r>
          </a:p>
          <a:p>
            <a:r>
              <a:rPr lang="en-US" dirty="0"/>
              <a:t>used in the final game</a:t>
            </a:r>
          </a:p>
          <a:p>
            <a:r>
              <a:rPr lang="en-US" dirty="0"/>
              <a:t>implementation.</a:t>
            </a:r>
          </a:p>
        </p:txBody>
      </p:sp>
    </p:spTree>
    <p:extLst>
      <p:ext uri="{BB962C8B-B14F-4D97-AF65-F5344CB8AC3E}">
        <p14:creationId xmlns:p14="http://schemas.microsoft.com/office/powerpoint/2010/main" val="1971290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C4F35A-6C6A-44C8-A2AE-8CB4BDA6E6B5}"/>
              </a:ext>
            </a:extLst>
          </p:cNvPr>
          <p:cNvPicPr>
            <a:picLocks noChangeAspect="1"/>
          </p:cNvPicPr>
          <p:nvPr/>
        </p:nvPicPr>
        <p:blipFill>
          <a:blip r:embed="rId2"/>
          <a:stretch>
            <a:fillRect/>
          </a:stretch>
        </p:blipFill>
        <p:spPr>
          <a:xfrm>
            <a:off x="1191873" y="452101"/>
            <a:ext cx="10044324" cy="6352296"/>
          </a:xfrm>
          <a:prstGeom prst="rect">
            <a:avLst/>
          </a:prstGeom>
        </p:spPr>
      </p:pic>
      <p:sp>
        <p:nvSpPr>
          <p:cNvPr id="6" name="TextBox 5">
            <a:extLst>
              <a:ext uri="{FF2B5EF4-FFF2-40B4-BE49-F238E27FC236}">
                <a16:creationId xmlns:a16="http://schemas.microsoft.com/office/drawing/2014/main" id="{C4605B86-9D23-46B5-AA8E-B5ADBE3B2E9A}"/>
              </a:ext>
            </a:extLst>
          </p:cNvPr>
          <p:cNvSpPr txBox="1"/>
          <p:nvPr/>
        </p:nvSpPr>
        <p:spPr>
          <a:xfrm>
            <a:off x="486021" y="1132151"/>
            <a:ext cx="3260380" cy="646331"/>
          </a:xfrm>
          <a:prstGeom prst="rect">
            <a:avLst/>
          </a:prstGeom>
          <a:noFill/>
        </p:spPr>
        <p:txBody>
          <a:bodyPr wrap="none" rtlCol="0">
            <a:spAutoFit/>
          </a:bodyPr>
          <a:lstStyle/>
          <a:p>
            <a:r>
              <a:rPr lang="en-US" dirty="0"/>
              <a:t>V2 of the PCB was manufactured</a:t>
            </a:r>
          </a:p>
          <a:p>
            <a:r>
              <a:rPr lang="en-US" dirty="0"/>
              <a:t>from this schematic.</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2498120" cy="461665"/>
          </a:xfrm>
          <a:prstGeom prst="rect">
            <a:avLst/>
          </a:prstGeom>
          <a:noFill/>
        </p:spPr>
        <p:txBody>
          <a:bodyPr wrap="none" rtlCol="0">
            <a:spAutoFit/>
          </a:bodyPr>
          <a:lstStyle/>
          <a:p>
            <a:r>
              <a:rPr lang="en-US" sz="2400" dirty="0"/>
              <a:t>PCB Schematic, V2</a:t>
            </a:r>
          </a:p>
        </p:txBody>
      </p:sp>
      <p:sp>
        <p:nvSpPr>
          <p:cNvPr id="8" name="TextBox 7">
            <a:extLst>
              <a:ext uri="{FF2B5EF4-FFF2-40B4-BE49-F238E27FC236}">
                <a16:creationId xmlns:a16="http://schemas.microsoft.com/office/drawing/2014/main" id="{2276CF0D-9F5E-4976-954D-29423B3D09B9}"/>
              </a:ext>
            </a:extLst>
          </p:cNvPr>
          <p:cNvSpPr txBox="1"/>
          <p:nvPr/>
        </p:nvSpPr>
        <p:spPr>
          <a:xfrm>
            <a:off x="582721" y="4886452"/>
            <a:ext cx="3508589" cy="1754326"/>
          </a:xfrm>
          <a:prstGeom prst="rect">
            <a:avLst/>
          </a:prstGeom>
          <a:noFill/>
        </p:spPr>
        <p:txBody>
          <a:bodyPr wrap="none" rtlCol="0">
            <a:spAutoFit/>
          </a:bodyPr>
          <a:lstStyle/>
          <a:p>
            <a:r>
              <a:rPr lang="en-US" dirty="0"/>
              <a:t>After V2 was made,</a:t>
            </a:r>
          </a:p>
          <a:p>
            <a:r>
              <a:rPr lang="en-US" dirty="0"/>
              <a:t>It was discovered that</a:t>
            </a:r>
          </a:p>
          <a:p>
            <a:r>
              <a:rPr lang="en-US" dirty="0"/>
              <a:t>D9, D10, and SD2 are</a:t>
            </a:r>
          </a:p>
          <a:p>
            <a:r>
              <a:rPr lang="en-US" dirty="0"/>
              <a:t>Not to be used. Therefore</a:t>
            </a:r>
          </a:p>
          <a:p>
            <a:r>
              <a:rPr lang="en-US" dirty="0"/>
              <a:t>Traces were cut to D9 and D10, and</a:t>
            </a:r>
          </a:p>
          <a:p>
            <a:r>
              <a:rPr lang="en-US" dirty="0"/>
              <a:t>IRD_1 and IRD_2 were routed to ??</a:t>
            </a:r>
          </a:p>
        </p:txBody>
      </p:sp>
    </p:spTree>
    <p:extLst>
      <p:ext uri="{BB962C8B-B14F-4D97-AF65-F5344CB8AC3E}">
        <p14:creationId xmlns:p14="http://schemas.microsoft.com/office/powerpoint/2010/main" val="347434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0F3B2-C20E-481D-9613-061F9C2BF69F}"/>
              </a:ext>
            </a:extLst>
          </p:cNvPr>
          <p:cNvPicPr>
            <a:picLocks noChangeAspect="1"/>
          </p:cNvPicPr>
          <p:nvPr/>
        </p:nvPicPr>
        <p:blipFill>
          <a:blip r:embed="rId2"/>
          <a:stretch>
            <a:fillRect/>
          </a:stretch>
        </p:blipFill>
        <p:spPr>
          <a:xfrm>
            <a:off x="1405568" y="144571"/>
            <a:ext cx="9990137" cy="6568857"/>
          </a:xfrm>
          <a:prstGeom prst="rect">
            <a:avLst/>
          </a:prstGeom>
        </p:spPr>
      </p:pic>
      <p:sp>
        <p:nvSpPr>
          <p:cNvPr id="4" name="TextBox 3">
            <a:extLst>
              <a:ext uri="{FF2B5EF4-FFF2-40B4-BE49-F238E27FC236}">
                <a16:creationId xmlns:a16="http://schemas.microsoft.com/office/drawing/2014/main" id="{06D3A3F4-224B-418B-9D32-F0BB3F83CC63}"/>
              </a:ext>
            </a:extLst>
          </p:cNvPr>
          <p:cNvSpPr txBox="1"/>
          <p:nvPr/>
        </p:nvSpPr>
        <p:spPr>
          <a:xfrm>
            <a:off x="471823" y="600503"/>
            <a:ext cx="2498120" cy="461665"/>
          </a:xfrm>
          <a:prstGeom prst="rect">
            <a:avLst/>
          </a:prstGeom>
          <a:noFill/>
        </p:spPr>
        <p:txBody>
          <a:bodyPr wrap="none" rtlCol="0">
            <a:spAutoFit/>
          </a:bodyPr>
          <a:lstStyle/>
          <a:p>
            <a:r>
              <a:rPr lang="en-US" sz="2400" dirty="0"/>
              <a:t>PCB Schematic, V3</a:t>
            </a:r>
          </a:p>
        </p:txBody>
      </p:sp>
      <p:sp>
        <p:nvSpPr>
          <p:cNvPr id="6" name="TextBox 5">
            <a:extLst>
              <a:ext uri="{FF2B5EF4-FFF2-40B4-BE49-F238E27FC236}">
                <a16:creationId xmlns:a16="http://schemas.microsoft.com/office/drawing/2014/main" id="{1286F496-D2FE-40E4-99AA-78471F00ABCB}"/>
              </a:ext>
            </a:extLst>
          </p:cNvPr>
          <p:cNvSpPr txBox="1"/>
          <p:nvPr/>
        </p:nvSpPr>
        <p:spPr>
          <a:xfrm>
            <a:off x="471823" y="1157690"/>
            <a:ext cx="6096000" cy="1200329"/>
          </a:xfrm>
          <a:prstGeom prst="rect">
            <a:avLst/>
          </a:prstGeom>
          <a:noFill/>
        </p:spPr>
        <p:txBody>
          <a:bodyPr wrap="square">
            <a:spAutoFit/>
          </a:bodyPr>
          <a:lstStyle/>
          <a:p>
            <a:r>
              <a:rPr lang="en-US" dirty="0"/>
              <a:t>The V2 PCBs were modified</a:t>
            </a:r>
          </a:p>
          <a:p>
            <a:r>
              <a:rPr lang="en-US" dirty="0"/>
              <a:t>to be this circuit.  V3 is the </a:t>
            </a:r>
          </a:p>
          <a:p>
            <a:r>
              <a:rPr lang="en-US" dirty="0"/>
              <a:t>version used in the </a:t>
            </a:r>
          </a:p>
          <a:p>
            <a:r>
              <a:rPr lang="en-US" dirty="0"/>
              <a:t>Slider units.</a:t>
            </a:r>
          </a:p>
        </p:txBody>
      </p:sp>
    </p:spTree>
    <p:extLst>
      <p:ext uri="{BB962C8B-B14F-4D97-AF65-F5344CB8AC3E}">
        <p14:creationId xmlns:p14="http://schemas.microsoft.com/office/powerpoint/2010/main" val="3902047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B518C-E2E0-401E-A6BE-DDF7F6B6C419}"/>
              </a:ext>
            </a:extLst>
          </p:cNvPr>
          <p:cNvPicPr>
            <a:picLocks noChangeAspect="1"/>
          </p:cNvPicPr>
          <p:nvPr/>
        </p:nvPicPr>
        <p:blipFill>
          <a:blip r:embed="rId2"/>
          <a:stretch>
            <a:fillRect/>
          </a:stretch>
        </p:blipFill>
        <p:spPr>
          <a:xfrm>
            <a:off x="1885840" y="813501"/>
            <a:ext cx="9080654" cy="5987722"/>
          </a:xfrm>
          <a:prstGeom prst="rect">
            <a:avLst/>
          </a:prstGeom>
        </p:spPr>
      </p:pic>
      <p:sp>
        <p:nvSpPr>
          <p:cNvPr id="4" name="TextBox 3">
            <a:extLst>
              <a:ext uri="{FF2B5EF4-FFF2-40B4-BE49-F238E27FC236}">
                <a16:creationId xmlns:a16="http://schemas.microsoft.com/office/drawing/2014/main" id="{A81C3A5B-82FD-4ABB-B2B0-7E517DD71B82}"/>
              </a:ext>
            </a:extLst>
          </p:cNvPr>
          <p:cNvSpPr txBox="1"/>
          <p:nvPr/>
        </p:nvSpPr>
        <p:spPr>
          <a:xfrm>
            <a:off x="586478" y="351836"/>
            <a:ext cx="4094262" cy="461665"/>
          </a:xfrm>
          <a:prstGeom prst="rect">
            <a:avLst/>
          </a:prstGeom>
          <a:noFill/>
        </p:spPr>
        <p:txBody>
          <a:bodyPr wrap="none" rtlCol="0">
            <a:spAutoFit/>
          </a:bodyPr>
          <a:lstStyle/>
          <a:p>
            <a:r>
              <a:rPr lang="en-US" sz="2400" dirty="0"/>
              <a:t>Sliding Target Wiring Schematic</a:t>
            </a:r>
          </a:p>
        </p:txBody>
      </p:sp>
    </p:spTree>
    <p:extLst>
      <p:ext uri="{BB962C8B-B14F-4D97-AF65-F5344CB8AC3E}">
        <p14:creationId xmlns:p14="http://schemas.microsoft.com/office/powerpoint/2010/main" val="183080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605B86-9D23-46B5-AA8E-B5ADBE3B2E9A}"/>
              </a:ext>
            </a:extLst>
          </p:cNvPr>
          <p:cNvSpPr txBox="1"/>
          <p:nvPr/>
        </p:nvSpPr>
        <p:spPr>
          <a:xfrm>
            <a:off x="2831488" y="1779662"/>
            <a:ext cx="2204450" cy="369332"/>
          </a:xfrm>
          <a:prstGeom prst="rect">
            <a:avLst/>
          </a:prstGeom>
          <a:noFill/>
        </p:spPr>
        <p:txBody>
          <a:bodyPr wrap="none" rtlCol="0">
            <a:spAutoFit/>
          </a:bodyPr>
          <a:lstStyle/>
          <a:p>
            <a:r>
              <a:rPr lang="en-US" dirty="0"/>
              <a:t>Coming Soon, I Hope.</a:t>
            </a:r>
          </a:p>
        </p:txBody>
      </p:sp>
      <p:sp>
        <p:nvSpPr>
          <p:cNvPr id="7" name="TextBox 6">
            <a:extLst>
              <a:ext uri="{FF2B5EF4-FFF2-40B4-BE49-F238E27FC236}">
                <a16:creationId xmlns:a16="http://schemas.microsoft.com/office/drawing/2014/main" id="{04FBA55E-9707-4C04-9B59-D6EC3FD7444A}"/>
              </a:ext>
            </a:extLst>
          </p:cNvPr>
          <p:cNvSpPr txBox="1"/>
          <p:nvPr/>
        </p:nvSpPr>
        <p:spPr>
          <a:xfrm>
            <a:off x="2137324" y="442606"/>
            <a:ext cx="6591548" cy="461665"/>
          </a:xfrm>
          <a:prstGeom prst="rect">
            <a:avLst/>
          </a:prstGeom>
          <a:noFill/>
        </p:spPr>
        <p:txBody>
          <a:bodyPr wrap="none" rtlCol="0">
            <a:spAutoFit/>
          </a:bodyPr>
          <a:lstStyle/>
          <a:p>
            <a:r>
              <a:rPr lang="en-US" sz="2400" dirty="0"/>
              <a:t>Basket Target Wiring, Version Based on V2/3 of PCB</a:t>
            </a:r>
          </a:p>
        </p:txBody>
      </p:sp>
      <p:pic>
        <p:nvPicPr>
          <p:cNvPr id="8" name="Picture 7">
            <a:extLst>
              <a:ext uri="{FF2B5EF4-FFF2-40B4-BE49-F238E27FC236}">
                <a16:creationId xmlns:a16="http://schemas.microsoft.com/office/drawing/2014/main" id="{7C827CC4-CBE8-4B92-91A6-6411367A0973}"/>
              </a:ext>
            </a:extLst>
          </p:cNvPr>
          <p:cNvPicPr>
            <a:picLocks noChangeAspect="1"/>
          </p:cNvPicPr>
          <p:nvPr/>
        </p:nvPicPr>
        <p:blipFill>
          <a:blip r:embed="rId2"/>
          <a:stretch>
            <a:fillRect/>
          </a:stretch>
        </p:blipFill>
        <p:spPr>
          <a:xfrm>
            <a:off x="2017501" y="994994"/>
            <a:ext cx="7544246" cy="5747582"/>
          </a:xfrm>
          <a:prstGeom prst="rect">
            <a:avLst/>
          </a:prstGeom>
        </p:spPr>
      </p:pic>
    </p:spTree>
    <p:extLst>
      <p:ext uri="{BB962C8B-B14F-4D97-AF65-F5344CB8AC3E}">
        <p14:creationId xmlns:p14="http://schemas.microsoft.com/office/powerpoint/2010/main" val="17389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A7CCD1-A09D-4A93-92DE-67FB02DF681E}"/>
              </a:ext>
            </a:extLst>
          </p:cNvPr>
          <p:cNvSpPr txBox="1"/>
          <p:nvPr/>
        </p:nvSpPr>
        <p:spPr>
          <a:xfrm>
            <a:off x="2227980" y="450238"/>
            <a:ext cx="3269549" cy="369332"/>
          </a:xfrm>
          <a:prstGeom prst="rect">
            <a:avLst/>
          </a:prstGeom>
          <a:noFill/>
        </p:spPr>
        <p:txBody>
          <a:bodyPr wrap="none" rtlCol="0">
            <a:spAutoFit/>
          </a:bodyPr>
          <a:lstStyle/>
          <a:p>
            <a:r>
              <a:rPr lang="en-US" dirty="0"/>
              <a:t>KNOWN Issues with the EPS8266</a:t>
            </a:r>
          </a:p>
        </p:txBody>
      </p:sp>
      <p:sp>
        <p:nvSpPr>
          <p:cNvPr id="3" name="TextBox 2">
            <a:extLst>
              <a:ext uri="{FF2B5EF4-FFF2-40B4-BE49-F238E27FC236}">
                <a16:creationId xmlns:a16="http://schemas.microsoft.com/office/drawing/2014/main" id="{51810176-4E54-4F46-9A88-0D1DEC27A34B}"/>
              </a:ext>
            </a:extLst>
          </p:cNvPr>
          <p:cNvSpPr txBox="1"/>
          <p:nvPr/>
        </p:nvSpPr>
        <p:spPr>
          <a:xfrm>
            <a:off x="1262522" y="1281088"/>
            <a:ext cx="9429184" cy="5693866"/>
          </a:xfrm>
          <a:prstGeom prst="rect">
            <a:avLst/>
          </a:prstGeom>
          <a:noFill/>
        </p:spPr>
        <p:txBody>
          <a:bodyPr wrap="none" rtlCol="0">
            <a:spAutoFit/>
          </a:bodyPr>
          <a:lstStyle/>
          <a:p>
            <a:r>
              <a:rPr lang="en-US" sz="2000" dirty="0"/>
              <a:t>What as been learned through experimenting and study:</a:t>
            </a:r>
          </a:p>
          <a:p>
            <a:endParaRPr lang="en-US" sz="2000" dirty="0"/>
          </a:p>
          <a:p>
            <a:r>
              <a:rPr lang="en-US" b="0" dirty="0">
                <a:effectLst/>
                <a:latin typeface="Consolas" panose="020B0609020204030204" pitchFamily="49" charset="0"/>
              </a:rPr>
              <a:t>  1. DO NOT USE the "D" numbers such as D0, D1, etc when specifying pins.</a:t>
            </a:r>
          </a:p>
          <a:p>
            <a:r>
              <a:rPr lang="en-US" b="0" dirty="0">
                <a:effectLst/>
                <a:latin typeface="Consolas" panose="020B0609020204030204" pitchFamily="49" charset="0"/>
              </a:rPr>
              <a:t>  2. Pins seem to always be specified with the G numbers. </a:t>
            </a:r>
          </a:p>
          <a:p>
            <a:r>
              <a:rPr lang="en-US" b="0" dirty="0">
                <a:effectLst/>
                <a:latin typeface="Consolas" panose="020B0609020204030204" pitchFamily="49" charset="0"/>
              </a:rPr>
              <a:t>  3. If you want a serial port to upload code and debug, </a:t>
            </a:r>
          </a:p>
          <a:p>
            <a:r>
              <a:rPr lang="en-US" b="0" dirty="0">
                <a:effectLst/>
                <a:latin typeface="Consolas" panose="020B0609020204030204" pitchFamily="49" charset="0"/>
              </a:rPr>
              <a:t>     DO NOT USE D9 and D10 for any circuitry.</a:t>
            </a:r>
          </a:p>
          <a:p>
            <a:r>
              <a:rPr lang="en-US" b="0" dirty="0">
                <a:effectLst/>
                <a:latin typeface="Consolas" panose="020B0609020204030204" pitchFamily="49" charset="0"/>
              </a:rPr>
              <a:t>  4. D0/G16 is connected to the on-board LED.  </a:t>
            </a:r>
          </a:p>
          <a:p>
            <a:r>
              <a:rPr lang="en-US" b="0" dirty="0">
                <a:effectLst/>
                <a:latin typeface="Consolas" panose="020B0609020204030204" pitchFamily="49" charset="0"/>
              </a:rPr>
              <a:t>  5. D0/G16 cannot be used for PWM or Interrupts!</a:t>
            </a:r>
          </a:p>
          <a:p>
            <a:r>
              <a:rPr lang="en-US" b="0" dirty="0">
                <a:effectLst/>
                <a:latin typeface="Consolas" panose="020B0609020204030204" pitchFamily="49" charset="0"/>
              </a:rPr>
              <a:t>  6. D0/G16 cannot be used for NEO pixels!</a:t>
            </a:r>
          </a:p>
          <a:p>
            <a:r>
              <a:rPr lang="en-US" b="0" dirty="0">
                <a:effectLst/>
                <a:latin typeface="Consolas" panose="020B0609020204030204" pitchFamily="49" charset="0"/>
              </a:rPr>
              <a:t>  7. D0/G16 can be used to turn on/off a simple LED</a:t>
            </a:r>
          </a:p>
          <a:p>
            <a:r>
              <a:rPr lang="en-US" b="0" dirty="0">
                <a:effectLst/>
                <a:latin typeface="Consolas" panose="020B0609020204030204" pitchFamily="49" charset="0"/>
              </a:rPr>
              <a:t>  8. D1, D2, D3, D4, D5, D6, D7, D8, and SD3 all work with interrupts.</a:t>
            </a:r>
          </a:p>
          <a:p>
            <a:r>
              <a:rPr lang="en-US" dirty="0">
                <a:latin typeface="Consolas" panose="020B0609020204030204" pitchFamily="49" charset="0"/>
              </a:rPr>
              <a:t>  9. Startup problems and upload problems are likely if you use D0.</a:t>
            </a:r>
          </a:p>
          <a:p>
            <a:r>
              <a:rPr lang="en-US" dirty="0">
                <a:latin typeface="Consolas" panose="020B0609020204030204" pitchFamily="49" charset="0"/>
              </a:rPr>
              <a:t> 10. On some boards, using SD2 causes the hardware WDT to trigger,</a:t>
            </a:r>
          </a:p>
          <a:p>
            <a:r>
              <a:rPr lang="en-US" b="0" dirty="0">
                <a:effectLst/>
                <a:latin typeface="Consolas" panose="020B0609020204030204" pitchFamily="49" charset="0"/>
              </a:rPr>
              <a:t>     </a:t>
            </a:r>
            <a:r>
              <a:rPr lang="en-US" dirty="0">
                <a:latin typeface="Consolas" panose="020B0609020204030204" pitchFamily="49" charset="0"/>
              </a:rPr>
              <a:t>so it cannot be used either.  </a:t>
            </a:r>
          </a:p>
          <a:p>
            <a:r>
              <a:rPr lang="en-US" b="0" dirty="0">
                <a:effectLst/>
                <a:latin typeface="Consolas" panose="020B0609020204030204" pitchFamily="49" charset="0"/>
              </a:rPr>
              <a:t> </a:t>
            </a:r>
            <a:r>
              <a:rPr lang="en-US" dirty="0">
                <a:latin typeface="Consolas" panose="020B0609020204030204" pitchFamily="49" charset="0"/>
              </a:rPr>
              <a:t>11. On boot, MANY GPIO are asserted high: D0/G16, D9/G3/RX, </a:t>
            </a:r>
          </a:p>
          <a:p>
            <a:r>
              <a:rPr lang="en-US" dirty="0">
                <a:latin typeface="Consolas" panose="020B0609020204030204" pitchFamily="49" charset="0"/>
              </a:rPr>
              <a:t>     SD3/G10, SD2/G9, D4/G2,  D10/G1/TX.  If any of these pins are</a:t>
            </a:r>
          </a:p>
          <a:p>
            <a:r>
              <a:rPr lang="en-US" b="0" dirty="0">
                <a:effectLst/>
                <a:latin typeface="Consolas" panose="020B0609020204030204" pitchFamily="49" charset="0"/>
              </a:rPr>
              <a:t>     forced low at boot time, there will be problems.</a:t>
            </a:r>
          </a:p>
          <a:p>
            <a:r>
              <a:rPr lang="en-US" dirty="0">
                <a:latin typeface="Consolas" panose="020B0609020204030204" pitchFamily="49" charset="0"/>
              </a:rPr>
              <a:t> 12. Also, on boot, D8 most NOT be pulled HIGH. D8 has a pulldown</a:t>
            </a:r>
          </a:p>
          <a:p>
            <a:r>
              <a:rPr lang="en-US" b="0" dirty="0">
                <a:effectLst/>
                <a:latin typeface="Consolas" panose="020B0609020204030204" pitchFamily="49" charset="0"/>
              </a:rPr>
              <a:t>     resister to hold it low at boot.</a:t>
            </a:r>
          </a:p>
          <a:p>
            <a:endParaRPr lang="en-US" dirty="0"/>
          </a:p>
        </p:txBody>
      </p:sp>
    </p:spTree>
    <p:extLst>
      <p:ext uri="{BB962C8B-B14F-4D97-AF65-F5344CB8AC3E}">
        <p14:creationId xmlns:p14="http://schemas.microsoft.com/office/powerpoint/2010/main" val="114065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2431</TotalTime>
  <Words>1498</Words>
  <Application>Microsoft Office PowerPoint</Application>
  <PresentationFormat>Widescreen</PresentationFormat>
  <Paragraphs>218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Consolas</vt:lpstr>
      <vt:lpstr>Office Theme</vt:lpstr>
      <vt:lpstr>EPIC FMS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Wiring IR Emitter/Detectors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Dalbert Brandon</dc:creator>
  <cp:lastModifiedBy>Dalbert Brandon</cp:lastModifiedBy>
  <cp:revision>21</cp:revision>
  <cp:lastPrinted>2021-10-09T01:44:55Z</cp:lastPrinted>
  <dcterms:created xsi:type="dcterms:W3CDTF">2021-09-17T20:50:11Z</dcterms:created>
  <dcterms:modified xsi:type="dcterms:W3CDTF">2021-11-04T00:49:40Z</dcterms:modified>
</cp:coreProperties>
</file>